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7" r:id="rId21"/>
    <p:sldId id="268" r:id="rId22"/>
    <p:sldId id="269" r:id="rId23"/>
    <p:sldId id="270" r:id="rId24"/>
    <p:sldId id="271" r:id="rId25"/>
    <p:sldId id="272" r:id="rId26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CF60E"/>
    <a:srgbClr val="0033C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7" autoAdjust="0"/>
    <p:restoredTop sz="91304" autoAdjust="0"/>
  </p:normalViewPr>
  <p:slideViewPr>
    <p:cSldViewPr>
      <p:cViewPr varScale="1">
        <p:scale>
          <a:sx n="78" d="100"/>
          <a:sy n="78" d="100"/>
        </p:scale>
        <p:origin x="1056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CONTAINER &amp; NETWORKS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INTRODUCTION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/>
            <a:t>MONGODB CREATE COLLECTIONS AND INSERT DATA</a:t>
          </a:r>
          <a:endParaRPr lang="it-IT" dirty="0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/>
            <a:t>MONGODB CREATE COLLECTIONS AND INSERT DATA</a:t>
          </a:r>
          <a:endParaRPr lang="it-IT" dirty="0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SELECT AND FILTER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UPDATE AND MODIFY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UPDATE AND MODIFY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UPDATE AND MODIFY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UPDATE AND MODIFY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MONGODB DELETE DATA</a:t>
          </a:r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CASE1-CONTAINER TO WWW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INSTALLING POSTMAN API PLATFORM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CONTAINER TO CONTAINER COMMUNICATION: BASIC SOLUTION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ELEGANT CONTAINER TO CONTAINER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QUIZ TIME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CASE1-CONTAINER TO WWW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CASE2-CONTAINER TO LOCALHOST MACHINE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CASE3-CONTAINER TO CONTAINER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ANALIZING THE DEMO APP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CREATING A CONTAINER &amp; COMMUNICATING TO THE WEB (WWW)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INSTALL MONGO DB ON LOCAL MACHINE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CONTAINER &amp; NETWORKS</a:t>
          </a:r>
        </a:p>
      </dsp:txBody>
      <dsp:txXfrm>
        <a:off x="30442" y="53162"/>
        <a:ext cx="7715980" cy="5627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INTRODUCTION</a:t>
          </a:r>
        </a:p>
      </dsp:txBody>
      <dsp:txXfrm>
        <a:off x="30442" y="53162"/>
        <a:ext cx="7715980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MONGODB CREATE COLLECTIONS AND INSERT DATA</a:t>
          </a:r>
          <a:endParaRPr lang="it-IT" sz="2600" kern="1200" dirty="0"/>
        </a:p>
      </dsp:txBody>
      <dsp:txXfrm>
        <a:off x="30442" y="53162"/>
        <a:ext cx="7715980" cy="562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MONGODB CREATE COLLECTIONS AND INSERT DATA</a:t>
          </a:r>
          <a:endParaRPr lang="it-IT" sz="2600" kern="1200" dirty="0"/>
        </a:p>
      </dsp:txBody>
      <dsp:txXfrm>
        <a:off x="30442" y="53162"/>
        <a:ext cx="7715980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SELECT AND FILTER DATA</a:t>
          </a:r>
        </a:p>
      </dsp:txBody>
      <dsp:txXfrm>
        <a:off x="30442" y="53162"/>
        <a:ext cx="7715980" cy="5627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UPDATE AND MODIFY DATA</a:t>
          </a:r>
        </a:p>
      </dsp:txBody>
      <dsp:txXfrm>
        <a:off x="30442" y="53162"/>
        <a:ext cx="7715980" cy="5627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UPDATE AND MODIFY DATA</a:t>
          </a:r>
        </a:p>
      </dsp:txBody>
      <dsp:txXfrm>
        <a:off x="30442" y="53162"/>
        <a:ext cx="7715980" cy="5627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UPDATE AND MODIFY DATA</a:t>
          </a:r>
        </a:p>
      </dsp:txBody>
      <dsp:txXfrm>
        <a:off x="30442" y="53162"/>
        <a:ext cx="7715980" cy="5627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UPDATE AND MODIFY DATA</a:t>
          </a:r>
        </a:p>
      </dsp:txBody>
      <dsp:txXfrm>
        <a:off x="30442" y="53162"/>
        <a:ext cx="7715980" cy="56272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MONGODB DELETE DATA</a:t>
          </a:r>
        </a:p>
      </dsp:txBody>
      <dsp:txXfrm>
        <a:off x="30442" y="53162"/>
        <a:ext cx="7715980" cy="5627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CASE1-CONTAINER TO WWW COMMUNICATION</a:t>
          </a:r>
        </a:p>
      </dsp:txBody>
      <dsp:txXfrm>
        <a:off x="30442" y="53162"/>
        <a:ext cx="7715980" cy="5627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INSTALLING POSTMAN API PLATFORM</a:t>
          </a:r>
        </a:p>
      </dsp:txBody>
      <dsp:txXfrm>
        <a:off x="30442" y="53162"/>
        <a:ext cx="7715980" cy="56272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84473"/>
          <a:ext cx="7776864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CONTAINER TO CONTAINER COMMUNICATION: BASIC SOLUTION</a:t>
          </a:r>
        </a:p>
      </dsp:txBody>
      <dsp:txXfrm>
        <a:off x="25759" y="110232"/>
        <a:ext cx="7725346" cy="47615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46706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ELEGANT CONTAINER TO CONTAINER COMMUNICATION</a:t>
          </a:r>
        </a:p>
      </dsp:txBody>
      <dsp:txXfrm>
        <a:off x="29271" y="75977"/>
        <a:ext cx="7718322" cy="54108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QUIZ TIME</a:t>
          </a:r>
        </a:p>
      </dsp:txBody>
      <dsp:txXfrm>
        <a:off x="30442" y="53162"/>
        <a:ext cx="7715980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CASE1-CONTAINER TO WWW COMMUNICATION</a:t>
          </a:r>
        </a:p>
      </dsp:txBody>
      <dsp:txXfrm>
        <a:off x="30442" y="5316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84473"/>
          <a:ext cx="7776864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CASE2-CONTAINER TO LOCALHOST MACHINE COMMUNICATION</a:t>
          </a:r>
        </a:p>
      </dsp:txBody>
      <dsp:txXfrm>
        <a:off x="25759" y="110232"/>
        <a:ext cx="7725346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CASE3-CONTAINER TO CONTAINER COMMUNICATION</a:t>
          </a:r>
        </a:p>
      </dsp:txBody>
      <dsp:txXfrm>
        <a:off x="30442" y="5316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ANALIZING THE DEMO APP</a:t>
          </a:r>
        </a:p>
      </dsp:txBody>
      <dsp:txXfrm>
        <a:off x="30442" y="5316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95323"/>
          <a:ext cx="7776864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CREATING A CONTAINER &amp; COMMUNICATING TO THE WEB (WWW)</a:t>
          </a:r>
        </a:p>
      </dsp:txBody>
      <dsp:txXfrm>
        <a:off x="24588" y="119911"/>
        <a:ext cx="7727688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INSTALL MONGO DB ON LOCAL MACHINE</a:t>
          </a:r>
        </a:p>
      </dsp:txBody>
      <dsp:txXfrm>
        <a:off x="30442" y="5316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14/04/2024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99349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6926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6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4763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1190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71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16152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2542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217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256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7013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0201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94206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4893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17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7407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9835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14/04/2024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14/04/2024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14/04/2024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diagramData" Target="../diagrams/data9.xml"/><Relationship Id="rId21" Type="http://schemas.openxmlformats.org/officeDocument/2006/relationships/image" Target="../media/image48.png"/><Relationship Id="rId7" Type="http://schemas.microsoft.com/office/2007/relationships/diagramDrawing" Target="../diagrams/drawing9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65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72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83.png"/><Relationship Id="rId4" Type="http://schemas.openxmlformats.org/officeDocument/2006/relationships/diagramData" Target="../diagrams/data14.xml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92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97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diagramData" Target="../diagrams/data21.xml"/><Relationship Id="rId21" Type="http://schemas.openxmlformats.org/officeDocument/2006/relationships/image" Target="../media/image111.png"/><Relationship Id="rId7" Type="http://schemas.microsoft.com/office/2007/relationships/diagramDrawing" Target="../diagrams/drawing21.xml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01.png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diagramData" Target="../diagrams/data22.xml"/><Relationship Id="rId21" Type="http://schemas.openxmlformats.org/officeDocument/2006/relationships/image" Target="../media/image126.png"/><Relationship Id="rId7" Type="http://schemas.microsoft.com/office/2007/relationships/diagramDrawing" Target="../diagrams/drawing22.xml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116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diagramData" Target="../diagrams/data23.xml"/><Relationship Id="rId21" Type="http://schemas.openxmlformats.org/officeDocument/2006/relationships/image" Target="../media/image141.png"/><Relationship Id="rId7" Type="http://schemas.microsoft.com/office/2007/relationships/diagramDrawing" Target="../diagrams/drawing23.xml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152.png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1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1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869555" y="5546725"/>
            <a:ext cx="83169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4400" dirty="0"/>
              <a:t>Containers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4813"/>
            <a:ext cx="4897437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07523752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0032E8-C9A8-3805-769D-778BA473F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1052736"/>
            <a:ext cx="7236296" cy="5077599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02218FCA-DC54-39F1-2D31-67C5B9083055}"/>
              </a:ext>
            </a:extLst>
          </p:cNvPr>
          <p:cNvSpPr/>
          <p:nvPr/>
        </p:nvSpPr>
        <p:spPr>
          <a:xfrm>
            <a:off x="2339752" y="1052736"/>
            <a:ext cx="1296144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02137E-9395-4B26-10F6-6C16A9EF7EB2}"/>
              </a:ext>
            </a:extLst>
          </p:cNvPr>
          <p:cNvSpPr/>
          <p:nvPr/>
        </p:nvSpPr>
        <p:spPr>
          <a:xfrm>
            <a:off x="2051720" y="2420888"/>
            <a:ext cx="324036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EBDADA8-3F89-AD88-E0EE-24234BD40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42" y="1196752"/>
            <a:ext cx="8234261" cy="4933583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A04AF9EC-2420-ABE3-5280-FB90ED96013C}"/>
              </a:ext>
            </a:extLst>
          </p:cNvPr>
          <p:cNvSpPr/>
          <p:nvPr/>
        </p:nvSpPr>
        <p:spPr>
          <a:xfrm>
            <a:off x="5076056" y="434061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BA375D8-F0CC-36C5-0737-BA39AE418889}"/>
              </a:ext>
            </a:extLst>
          </p:cNvPr>
          <p:cNvSpPr/>
          <p:nvPr/>
        </p:nvSpPr>
        <p:spPr>
          <a:xfrm>
            <a:off x="5148064" y="5506211"/>
            <a:ext cx="1080120" cy="3194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4177C43-175E-07E1-A226-1B3142D1A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470" y="1590418"/>
            <a:ext cx="4725059" cy="367716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89984F2-C983-04ED-AAE8-61DD5AF69A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8996" y="1599944"/>
            <a:ext cx="4706007" cy="3658111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5ACE8E1-AEF6-E7EB-D4E6-9251D0A3F7C2}"/>
              </a:ext>
            </a:extLst>
          </p:cNvPr>
          <p:cNvSpPr/>
          <p:nvPr/>
        </p:nvSpPr>
        <p:spPr>
          <a:xfrm>
            <a:off x="2174784" y="421943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E81691A-B4FF-F5A5-6D6E-A0281A5DA02C}"/>
              </a:ext>
            </a:extLst>
          </p:cNvPr>
          <p:cNvSpPr/>
          <p:nvPr/>
        </p:nvSpPr>
        <p:spPr>
          <a:xfrm>
            <a:off x="5003852" y="457199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4AC8A22-7ED5-599D-BE4D-0335FB561D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789" y="1599944"/>
            <a:ext cx="4686954" cy="3639058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8185F3C2-AD61-123C-945E-DA18BADB0BD7}"/>
              </a:ext>
            </a:extLst>
          </p:cNvPr>
          <p:cNvSpPr/>
          <p:nvPr/>
        </p:nvSpPr>
        <p:spPr>
          <a:xfrm>
            <a:off x="2714844" y="231627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3CCC83E9-0D0F-A27B-44CF-6F098AFD57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8049" y="1595181"/>
            <a:ext cx="4667901" cy="3667637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539B1BA4-5858-CF10-E3D4-D58EC5FD97DE}"/>
              </a:ext>
            </a:extLst>
          </p:cNvPr>
          <p:cNvSpPr/>
          <p:nvPr/>
        </p:nvSpPr>
        <p:spPr>
          <a:xfrm>
            <a:off x="2051720" y="2392309"/>
            <a:ext cx="2520280" cy="5801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0F94A66-137A-4D01-7D72-CF8282421D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8049" y="1604708"/>
            <a:ext cx="4667901" cy="3648584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FDF87837-DA05-3B31-3316-65B946944583}"/>
              </a:ext>
            </a:extLst>
          </p:cNvPr>
          <p:cNvSpPr/>
          <p:nvPr/>
        </p:nvSpPr>
        <p:spPr>
          <a:xfrm>
            <a:off x="5064471" y="454579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D4BC35FB-59BB-C147-86E3-3B221FEFD8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3286" y="1623760"/>
            <a:ext cx="4677428" cy="361047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DDA12C8A-6775-2F20-AE42-D18E4FE837C9}"/>
              </a:ext>
            </a:extLst>
          </p:cNvPr>
          <p:cNvSpPr/>
          <p:nvPr/>
        </p:nvSpPr>
        <p:spPr>
          <a:xfrm>
            <a:off x="4940587" y="460296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95533B7E-8E9F-3130-8593-809E3456E2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1865" y="1614234"/>
            <a:ext cx="4620270" cy="3629532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3AD6AC3-DBE9-6030-0797-B8882664EE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054" y="1031333"/>
            <a:ext cx="8502635" cy="5024558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919BE881-6347-A2AB-D72D-5898B4B3C75B}"/>
              </a:ext>
            </a:extLst>
          </p:cNvPr>
          <p:cNvSpPr/>
          <p:nvPr/>
        </p:nvSpPr>
        <p:spPr>
          <a:xfrm>
            <a:off x="4277893" y="447790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EFE3F04F-BE03-0DFA-2353-F53D326462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054" y="1052736"/>
            <a:ext cx="8540014" cy="4985684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6CF155F9-D30D-11C2-BDEA-264DF3A7EFEB}"/>
              </a:ext>
            </a:extLst>
          </p:cNvPr>
          <p:cNvSpPr/>
          <p:nvPr/>
        </p:nvSpPr>
        <p:spPr>
          <a:xfrm>
            <a:off x="5899003" y="319241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98B5ADE3-1BB5-DA5E-877E-88213C50F6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318" y="1061087"/>
            <a:ext cx="8446106" cy="49637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CADDEA-62C2-24CB-56B1-11D047E4A871}"/>
              </a:ext>
            </a:extLst>
          </p:cNvPr>
          <p:cNvSpPr txBox="1"/>
          <p:nvPr/>
        </p:nvSpPr>
        <p:spPr>
          <a:xfrm>
            <a:off x="2051720" y="4149080"/>
            <a:ext cx="6191642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</a:rPr>
              <a:t>Now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we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need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install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mongo</a:t>
            </a:r>
            <a:r>
              <a:rPr lang="it-IT" sz="2400" dirty="0">
                <a:solidFill>
                  <a:schemeClr val="bg1"/>
                </a:solidFill>
              </a:rPr>
              <a:t> shell «</a:t>
            </a:r>
            <a:r>
              <a:rPr lang="it-IT" sz="2400" dirty="0" err="1">
                <a:solidFill>
                  <a:schemeClr val="bg1"/>
                </a:solidFill>
              </a:rPr>
              <a:t>mongosh</a:t>
            </a:r>
            <a:r>
              <a:rPr lang="it-IT" sz="2400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51ABB10-2CBE-AC10-A405-40C358B672F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587" y="1400530"/>
            <a:ext cx="8307869" cy="385836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765C09EA-1525-AD62-A222-96A863830F66}"/>
              </a:ext>
            </a:extLst>
          </p:cNvPr>
          <p:cNvSpPr/>
          <p:nvPr/>
        </p:nvSpPr>
        <p:spPr>
          <a:xfrm>
            <a:off x="3635896" y="4145599"/>
            <a:ext cx="1435396" cy="769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211D88D-E0D0-E356-BB36-C39AC96285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3675" y="1415836"/>
            <a:ext cx="8512278" cy="4351397"/>
          </a:xfrm>
          <a:prstGeom prst="rect">
            <a:avLst/>
          </a:prstGeom>
        </p:spPr>
      </p:pic>
      <p:sp>
        <p:nvSpPr>
          <p:cNvPr id="16" name="Callout: linea con bordo e barra in risalto 15">
            <a:extLst>
              <a:ext uri="{FF2B5EF4-FFF2-40B4-BE49-F238E27FC236}">
                <a16:creationId xmlns:a16="http://schemas.microsoft.com/office/drawing/2014/main" id="{A0AFE643-B5A1-ACFE-095B-809A035F6D8B}"/>
              </a:ext>
            </a:extLst>
          </p:cNvPr>
          <p:cNvSpPr/>
          <p:nvPr/>
        </p:nvSpPr>
        <p:spPr>
          <a:xfrm>
            <a:off x="2987824" y="3329710"/>
            <a:ext cx="2592288" cy="1094906"/>
          </a:xfrm>
          <a:prstGeom prst="accentBorderCallout1">
            <a:avLst>
              <a:gd name="adj1" fmla="val 18750"/>
              <a:gd name="adj2" fmla="val -8333"/>
              <a:gd name="adj3" fmla="val -25792"/>
              <a:gd name="adj4" fmla="val -151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Please</a:t>
            </a:r>
            <a:r>
              <a:rPr lang="it-IT" dirty="0"/>
              <a:t> copy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amd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directory…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75EDFC4-F690-E6C1-F22F-8F5795F0BF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751" y="1029154"/>
            <a:ext cx="8474174" cy="4007048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39296AD-CDF8-C355-8733-9D693515BC5E}"/>
              </a:ext>
            </a:extLst>
          </p:cNvPr>
          <p:cNvSpPr/>
          <p:nvPr/>
        </p:nvSpPr>
        <p:spPr>
          <a:xfrm>
            <a:off x="2533726" y="1186936"/>
            <a:ext cx="398249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DF8D50AE-D21D-A848-5C67-50A0CCDC46B6}"/>
              </a:ext>
            </a:extLst>
          </p:cNvPr>
          <p:cNvSpPr/>
          <p:nvPr/>
        </p:nvSpPr>
        <p:spPr>
          <a:xfrm>
            <a:off x="1671911" y="4209908"/>
            <a:ext cx="2520280" cy="2679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llout: linea con bordo e barra in risalto 21">
            <a:extLst>
              <a:ext uri="{FF2B5EF4-FFF2-40B4-BE49-F238E27FC236}">
                <a16:creationId xmlns:a16="http://schemas.microsoft.com/office/drawing/2014/main" id="{60BF13F0-9FD8-86E0-0A23-77C43E5DDEA2}"/>
              </a:ext>
            </a:extLst>
          </p:cNvPr>
          <p:cNvSpPr/>
          <p:nvPr/>
        </p:nvSpPr>
        <p:spPr>
          <a:xfrm>
            <a:off x="3389092" y="4775658"/>
            <a:ext cx="1754208" cy="828825"/>
          </a:xfrm>
          <a:prstGeom prst="accentBorderCallout1">
            <a:avLst>
              <a:gd name="adj1" fmla="val 18750"/>
              <a:gd name="adj2" fmla="val -8333"/>
              <a:gd name="adj3" fmla="val -55953"/>
              <a:gd name="adj4" fmla="val -478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Open </a:t>
            </a:r>
            <a:r>
              <a:rPr lang="it-IT" dirty="0" err="1"/>
              <a:t>it</a:t>
            </a:r>
            <a:r>
              <a:rPr lang="it-IT" dirty="0"/>
              <a:t>, and </a:t>
            </a:r>
            <a:r>
              <a:rPr lang="it-IT" dirty="0" err="1"/>
              <a:t>enter</a:t>
            </a:r>
            <a:r>
              <a:rPr lang="it-IT" dirty="0"/>
              <a:t> on bin directory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A28F1AFA-41C8-261E-3779-5E29604CDBB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1455" y="1046446"/>
            <a:ext cx="8504657" cy="4473328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AE0975F2-C034-4176-A858-189A7A7F9CB0}"/>
              </a:ext>
            </a:extLst>
          </p:cNvPr>
          <p:cNvSpPr/>
          <p:nvPr/>
        </p:nvSpPr>
        <p:spPr>
          <a:xfrm>
            <a:off x="2515943" y="1168179"/>
            <a:ext cx="436619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2A60FC7D-C9FA-AE6F-447D-DF41658E475A}"/>
              </a:ext>
            </a:extLst>
          </p:cNvPr>
          <p:cNvSpPr/>
          <p:nvPr/>
        </p:nvSpPr>
        <p:spPr>
          <a:xfrm>
            <a:off x="2065540" y="2260083"/>
            <a:ext cx="1080120" cy="388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llout: linea con bordo e barra in risalto 35">
            <a:extLst>
              <a:ext uri="{FF2B5EF4-FFF2-40B4-BE49-F238E27FC236}">
                <a16:creationId xmlns:a16="http://schemas.microsoft.com/office/drawing/2014/main" id="{13A6A8F3-D57C-E7C7-425B-42AE1D984A30}"/>
              </a:ext>
            </a:extLst>
          </p:cNvPr>
          <p:cNvSpPr/>
          <p:nvPr/>
        </p:nvSpPr>
        <p:spPr>
          <a:xfrm>
            <a:off x="5543912" y="3557543"/>
            <a:ext cx="1463475" cy="1105703"/>
          </a:xfrm>
          <a:prstGeom prst="accentBorderCallout1">
            <a:avLst>
              <a:gd name="adj1" fmla="val 18750"/>
              <a:gd name="adj2" fmla="val -8333"/>
              <a:gd name="adj3" fmla="val -171165"/>
              <a:gd name="adj4" fmla="val -1129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Copy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it-IT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4B90D84C-F9D5-49D8-6F34-E4A24A5353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71911" y="840293"/>
            <a:ext cx="6020322" cy="5082980"/>
          </a:xfrm>
          <a:prstGeom prst="rect">
            <a:avLst/>
          </a:prstGeom>
        </p:spPr>
      </p:pic>
      <p:sp>
        <p:nvSpPr>
          <p:cNvPr id="49" name="Ovale 48">
            <a:extLst>
              <a:ext uri="{FF2B5EF4-FFF2-40B4-BE49-F238E27FC236}">
                <a16:creationId xmlns:a16="http://schemas.microsoft.com/office/drawing/2014/main" id="{C6DA9BDC-747F-FAE5-D7AC-17E9331002BD}"/>
              </a:ext>
            </a:extLst>
          </p:cNvPr>
          <p:cNvSpPr/>
          <p:nvPr/>
        </p:nvSpPr>
        <p:spPr>
          <a:xfrm>
            <a:off x="1870426" y="2052937"/>
            <a:ext cx="219751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F4A0547A-FAC4-9E0E-08BB-F519365125F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17570" y="1213231"/>
            <a:ext cx="4092295" cy="4244708"/>
          </a:xfrm>
          <a:prstGeom prst="rect">
            <a:avLst/>
          </a:prstGeom>
        </p:spPr>
      </p:pic>
      <p:sp>
        <p:nvSpPr>
          <p:cNvPr id="52" name="Ovale 51">
            <a:extLst>
              <a:ext uri="{FF2B5EF4-FFF2-40B4-BE49-F238E27FC236}">
                <a16:creationId xmlns:a16="http://schemas.microsoft.com/office/drawing/2014/main" id="{752839A0-BDCC-B5F5-DA96-FE0BD8301B6C}"/>
              </a:ext>
            </a:extLst>
          </p:cNvPr>
          <p:cNvSpPr/>
          <p:nvPr/>
        </p:nvSpPr>
        <p:spPr>
          <a:xfrm>
            <a:off x="5171564" y="446043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C2D57D85-864D-07A5-9B5A-9B2902E6D54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00958" y="502666"/>
            <a:ext cx="5342083" cy="5852667"/>
          </a:xfrm>
          <a:prstGeom prst="rect">
            <a:avLst/>
          </a:prstGeom>
        </p:spPr>
      </p:pic>
      <p:sp>
        <p:nvSpPr>
          <p:cNvPr id="55" name="Ovale 54">
            <a:extLst>
              <a:ext uri="{FF2B5EF4-FFF2-40B4-BE49-F238E27FC236}">
                <a16:creationId xmlns:a16="http://schemas.microsoft.com/office/drawing/2014/main" id="{FA27CA88-9BD8-5100-BC3B-79C2E00578E1}"/>
              </a:ext>
            </a:extLst>
          </p:cNvPr>
          <p:cNvSpPr/>
          <p:nvPr/>
        </p:nvSpPr>
        <p:spPr>
          <a:xfrm>
            <a:off x="5267310" y="51564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C86423CE-6379-EF8E-CD9D-C06E01E516A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23905" y="902751"/>
            <a:ext cx="4496190" cy="5052498"/>
          </a:xfrm>
          <a:prstGeom prst="rect">
            <a:avLst/>
          </a:prstGeom>
        </p:spPr>
      </p:pic>
      <p:sp>
        <p:nvSpPr>
          <p:cNvPr id="58" name="Ovale 57">
            <a:extLst>
              <a:ext uri="{FF2B5EF4-FFF2-40B4-BE49-F238E27FC236}">
                <a16:creationId xmlns:a16="http://schemas.microsoft.com/office/drawing/2014/main" id="{4F87803B-EE4B-D2E8-9D46-CF174F48E759}"/>
              </a:ext>
            </a:extLst>
          </p:cNvPr>
          <p:cNvSpPr/>
          <p:nvPr/>
        </p:nvSpPr>
        <p:spPr>
          <a:xfrm>
            <a:off x="5787432" y="113623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0682AF9B-AA45-BCCA-3E25-825455586D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88488" y="3020733"/>
            <a:ext cx="3261643" cy="129551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1AE739C5-BCF1-FA41-1E90-E262FC666401}"/>
              </a:ext>
            </a:extLst>
          </p:cNvPr>
          <p:cNvSpPr/>
          <p:nvPr/>
        </p:nvSpPr>
        <p:spPr>
          <a:xfrm>
            <a:off x="5004051" y="523189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A0E0BC7E-62B1-1A14-F67D-2560FE0229C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9242" y="1282318"/>
            <a:ext cx="8215464" cy="4149449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5460C54F-FFB0-6C36-A0B3-23B663C5780F}"/>
              </a:ext>
            </a:extLst>
          </p:cNvPr>
          <p:cNvSpPr/>
          <p:nvPr/>
        </p:nvSpPr>
        <p:spPr>
          <a:xfrm>
            <a:off x="1827160" y="1795513"/>
            <a:ext cx="771021" cy="488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41EE0F29-3B01-6624-25FA-2F6575E0DA9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632" y="2312069"/>
            <a:ext cx="8080103" cy="1989629"/>
          </a:xfrm>
          <a:prstGeom prst="rect">
            <a:avLst/>
          </a:prstGeom>
        </p:spPr>
      </p:pic>
      <p:sp>
        <p:nvSpPr>
          <p:cNvPr id="67" name="Ovale 66">
            <a:extLst>
              <a:ext uri="{FF2B5EF4-FFF2-40B4-BE49-F238E27FC236}">
                <a16:creationId xmlns:a16="http://schemas.microsoft.com/office/drawing/2014/main" id="{208A0C6A-733F-6DDB-FA51-F3C2377DD21B}"/>
              </a:ext>
            </a:extLst>
          </p:cNvPr>
          <p:cNvSpPr/>
          <p:nvPr/>
        </p:nvSpPr>
        <p:spPr>
          <a:xfrm>
            <a:off x="691342" y="3884121"/>
            <a:ext cx="2454318" cy="488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68AF9B0A-1D7C-D788-4CE7-F5E8A91246A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24846" y="4054346"/>
            <a:ext cx="3639677" cy="647275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962917B8-76C7-7336-F347-53DB8A83F60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5123" y="4713312"/>
            <a:ext cx="2151349" cy="407918"/>
          </a:xfrm>
          <a:prstGeom prst="rect">
            <a:avLst/>
          </a:prstGeom>
        </p:spPr>
      </p:pic>
      <p:sp>
        <p:nvSpPr>
          <p:cNvPr id="72" name="Ovale 71">
            <a:extLst>
              <a:ext uri="{FF2B5EF4-FFF2-40B4-BE49-F238E27FC236}">
                <a16:creationId xmlns:a16="http://schemas.microsoft.com/office/drawing/2014/main" id="{05510C32-CC20-1B02-9152-DCB795FA17E7}"/>
              </a:ext>
            </a:extLst>
          </p:cNvPr>
          <p:cNvSpPr/>
          <p:nvPr/>
        </p:nvSpPr>
        <p:spPr>
          <a:xfrm>
            <a:off x="1137064" y="4583358"/>
            <a:ext cx="1350007" cy="257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9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24" grpId="0" animBg="1"/>
      <p:bldP spid="25" grpId="0" animBg="1"/>
      <p:bldP spid="29" grpId="0" animBg="1"/>
      <p:bldP spid="32" grpId="0" animBg="1"/>
      <p:bldP spid="35" grpId="0" animBg="1"/>
      <p:bldP spid="38" grpId="0" animBg="1"/>
      <p:bldP spid="43" grpId="0" animBg="1"/>
      <p:bldP spid="46" grpId="0" animBg="1"/>
      <p:bldP spid="2" grpId="0" animBg="1"/>
      <p:bldP spid="7" grpId="0" animBg="1"/>
      <p:bldP spid="16" grpId="0" animBg="1"/>
      <p:bldP spid="20" grpId="0" animBg="1"/>
      <p:bldP spid="21" grpId="0" animBg="1"/>
      <p:bldP spid="22" grpId="0" animBg="1"/>
      <p:bldP spid="30" grpId="0" animBg="1"/>
      <p:bldP spid="33" grpId="0" animBg="1"/>
      <p:bldP spid="36" grpId="0" animBg="1"/>
      <p:bldP spid="49" grpId="0" animBg="1"/>
      <p:bldP spid="52" grpId="0" animBg="1"/>
      <p:bldP spid="55" grpId="0" animBg="1"/>
      <p:bldP spid="58" grpId="0" animBg="1"/>
      <p:bldP spid="61" grpId="0" animBg="1"/>
      <p:bldP spid="64" grpId="0" animBg="1"/>
      <p:bldP spid="67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87378540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0A94CB4-E124-572E-C1B0-C39454007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632" y="1412775"/>
            <a:ext cx="6840760" cy="3942341"/>
          </a:xfrm>
          <a:prstGeom prst="rect">
            <a:avLst/>
          </a:prstGeom>
        </p:spPr>
      </p:pic>
      <p:sp>
        <p:nvSpPr>
          <p:cNvPr id="6" name="Callout: linea con bordo e barra in risalto 5">
            <a:extLst>
              <a:ext uri="{FF2B5EF4-FFF2-40B4-BE49-F238E27FC236}">
                <a16:creationId xmlns:a16="http://schemas.microsoft.com/office/drawing/2014/main" id="{CEFA87A7-C176-9479-0FCC-B697E59BEC62}"/>
              </a:ext>
            </a:extLst>
          </p:cNvPr>
          <p:cNvSpPr/>
          <p:nvPr/>
        </p:nvSpPr>
        <p:spPr>
          <a:xfrm>
            <a:off x="3851920" y="5990076"/>
            <a:ext cx="2376264" cy="720080"/>
          </a:xfrm>
          <a:prstGeom prst="accentBorderCallout1">
            <a:avLst>
              <a:gd name="adj1" fmla="val 18750"/>
              <a:gd name="adj2" fmla="val -8333"/>
              <a:gd name="adj3" fmla="val -249341"/>
              <a:gd name="adj4" fmla="val -581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EQUIVALENT TO TABLES. CONTAINS COLLECTION OF DATA</a:t>
            </a:r>
          </a:p>
        </p:txBody>
      </p:sp>
      <p:sp>
        <p:nvSpPr>
          <p:cNvPr id="7" name="Callout: linea con bordo e barra in risalto 6">
            <a:extLst>
              <a:ext uri="{FF2B5EF4-FFF2-40B4-BE49-F238E27FC236}">
                <a16:creationId xmlns:a16="http://schemas.microsoft.com/office/drawing/2014/main" id="{F2B82FEF-5979-EB5B-B100-E70D42AB266A}"/>
              </a:ext>
            </a:extLst>
          </p:cNvPr>
          <p:cNvSpPr/>
          <p:nvPr/>
        </p:nvSpPr>
        <p:spPr>
          <a:xfrm>
            <a:off x="6516216" y="5445225"/>
            <a:ext cx="2376264" cy="720080"/>
          </a:xfrm>
          <a:prstGeom prst="accentBorderCallout1">
            <a:avLst>
              <a:gd name="adj1" fmla="val 18750"/>
              <a:gd name="adj2" fmla="val -8333"/>
              <a:gd name="adj3" fmla="val -394078"/>
              <a:gd name="adj4" fmla="val -11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EQUIVALENT TO RECORDS</a:t>
            </a:r>
          </a:p>
        </p:txBody>
      </p:sp>
      <p:sp>
        <p:nvSpPr>
          <p:cNvPr id="11" name="Callout: linea con bordo e barra in risalto 10">
            <a:extLst>
              <a:ext uri="{FF2B5EF4-FFF2-40B4-BE49-F238E27FC236}">
                <a16:creationId xmlns:a16="http://schemas.microsoft.com/office/drawing/2014/main" id="{F0FC19A7-5B6C-CA47-EEF8-8B88CACB22FC}"/>
              </a:ext>
            </a:extLst>
          </p:cNvPr>
          <p:cNvSpPr/>
          <p:nvPr/>
        </p:nvSpPr>
        <p:spPr>
          <a:xfrm>
            <a:off x="1043608" y="6000387"/>
            <a:ext cx="2376264" cy="720080"/>
          </a:xfrm>
          <a:prstGeom prst="accentBorderCallout1">
            <a:avLst>
              <a:gd name="adj1" fmla="val 18750"/>
              <a:gd name="adj2" fmla="val -8333"/>
              <a:gd name="adj3" fmla="val -241148"/>
              <a:gd name="adj4" fmla="val 18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GROUP OF COLLECTIONS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8930AB0-A3B0-F654-1277-B4EA9E546373}"/>
              </a:ext>
            </a:extLst>
          </p:cNvPr>
          <p:cNvSpPr/>
          <p:nvPr/>
        </p:nvSpPr>
        <p:spPr>
          <a:xfrm>
            <a:off x="2879812" y="2088407"/>
            <a:ext cx="1908212" cy="980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03C42BA-5F72-2865-94CC-49C5C9850A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4" y="1052736"/>
            <a:ext cx="5044877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11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24591761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901076-E8A5-5CEF-5721-F2B8CD1D8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871807"/>
            <a:ext cx="8640960" cy="440853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1E9100E-5B10-B8F5-3933-FE9BACCE150F}"/>
              </a:ext>
            </a:extLst>
          </p:cNvPr>
          <p:cNvSpPr/>
          <p:nvPr/>
        </p:nvSpPr>
        <p:spPr>
          <a:xfrm>
            <a:off x="1259632" y="1268760"/>
            <a:ext cx="1080120" cy="263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llout: linea con bordo e barra in risalto 5">
            <a:extLst>
              <a:ext uri="{FF2B5EF4-FFF2-40B4-BE49-F238E27FC236}">
                <a16:creationId xmlns:a16="http://schemas.microsoft.com/office/drawing/2014/main" id="{349D6BE5-6599-C18F-A35D-CBDC44D06C21}"/>
              </a:ext>
            </a:extLst>
          </p:cNvPr>
          <p:cNvSpPr/>
          <p:nvPr/>
        </p:nvSpPr>
        <p:spPr>
          <a:xfrm>
            <a:off x="3995936" y="2060848"/>
            <a:ext cx="2160240" cy="1512168"/>
          </a:xfrm>
          <a:prstGeom prst="accentBorderCallout1">
            <a:avLst>
              <a:gd name="adj1" fmla="val 18750"/>
              <a:gd name="adj2" fmla="val -8333"/>
              <a:gd name="adj3" fmla="val -40299"/>
              <a:gd name="adj4" fmla="val -774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create a </a:t>
            </a:r>
            <a:r>
              <a:rPr lang="it-IT" dirty="0" err="1"/>
              <a:t>collection</a:t>
            </a:r>
            <a:r>
              <a:rPr lang="it-IT" dirty="0"/>
              <a:t> «utenti»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E462B28-4AF6-9CB2-B90C-844A4CB53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18" y="1803912"/>
            <a:ext cx="8492654" cy="809959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823DF9AB-C385-D252-BC1E-B90118CC2899}"/>
              </a:ext>
            </a:extLst>
          </p:cNvPr>
          <p:cNvSpPr/>
          <p:nvPr/>
        </p:nvSpPr>
        <p:spPr>
          <a:xfrm>
            <a:off x="1259632" y="1585751"/>
            <a:ext cx="6552728" cy="4750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llout: linea con bordo e barra in risalto 10">
            <a:extLst>
              <a:ext uri="{FF2B5EF4-FFF2-40B4-BE49-F238E27FC236}">
                <a16:creationId xmlns:a16="http://schemas.microsoft.com/office/drawing/2014/main" id="{8FABE6F1-ACDE-492E-8031-452DD995FC46}"/>
              </a:ext>
            </a:extLst>
          </p:cNvPr>
          <p:cNvSpPr/>
          <p:nvPr/>
        </p:nvSpPr>
        <p:spPr>
          <a:xfrm>
            <a:off x="5220072" y="3297422"/>
            <a:ext cx="2160240" cy="1512168"/>
          </a:xfrm>
          <a:prstGeom prst="accentBorderCallout1">
            <a:avLst>
              <a:gd name="adj1" fmla="val 18750"/>
              <a:gd name="adj2" fmla="val -8333"/>
              <a:gd name="adj3" fmla="val -81262"/>
              <a:gd name="adj4" fmla="val -50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on the </a:t>
            </a:r>
            <a:r>
              <a:rPr lang="it-IT" dirty="0" err="1"/>
              <a:t>collections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664E4D-03C0-D8F1-9FFE-2077D15607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056" y="1256755"/>
            <a:ext cx="7987182" cy="4548509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8BB67C49-797A-C809-3499-E2AD2F71BF93}"/>
              </a:ext>
            </a:extLst>
          </p:cNvPr>
          <p:cNvSpPr/>
          <p:nvPr/>
        </p:nvSpPr>
        <p:spPr>
          <a:xfrm>
            <a:off x="2916432" y="2698493"/>
            <a:ext cx="197440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45BFFB8-05E4-AD30-7ED4-4C01074450CB}"/>
              </a:ext>
            </a:extLst>
          </p:cNvPr>
          <p:cNvSpPr/>
          <p:nvPr/>
        </p:nvSpPr>
        <p:spPr>
          <a:xfrm>
            <a:off x="7169486" y="378904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DDF64F4-F493-D5E9-0B62-0C270FFFB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228" y="1094827"/>
            <a:ext cx="8284954" cy="430591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47BE34BF-7B91-489D-DE62-87024F895164}"/>
              </a:ext>
            </a:extLst>
          </p:cNvPr>
          <p:cNvSpPr/>
          <p:nvPr/>
        </p:nvSpPr>
        <p:spPr>
          <a:xfrm>
            <a:off x="867878" y="3563841"/>
            <a:ext cx="1080120" cy="3479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6E4C9F-7F2D-012A-47D1-B5EE8A1EE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056" y="1257517"/>
            <a:ext cx="8330919" cy="3611643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2A35E220-449F-1BCE-F55C-87E6DD6AA835}"/>
              </a:ext>
            </a:extLst>
          </p:cNvPr>
          <p:cNvSpPr/>
          <p:nvPr/>
        </p:nvSpPr>
        <p:spPr>
          <a:xfrm>
            <a:off x="556229" y="313470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8093838-4D85-C1A7-8551-E3425EBE1422}"/>
              </a:ext>
            </a:extLst>
          </p:cNvPr>
          <p:cNvSpPr/>
          <p:nvPr/>
        </p:nvSpPr>
        <p:spPr>
          <a:xfrm>
            <a:off x="2300074" y="2899988"/>
            <a:ext cx="2271926" cy="11050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6" grpId="1" animBg="1"/>
      <p:bldP spid="10" grpId="0" animBg="1"/>
      <p:bldP spid="11" grpId="0" animBg="1"/>
      <p:bldP spid="11" grpId="1" animBg="1"/>
      <p:bldP spid="14" grpId="0" animBg="1"/>
      <p:bldP spid="15" grpId="0" animBg="1"/>
      <p:bldP spid="18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8F801B6-CEBD-7453-7878-A6E98AA97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364" y="892044"/>
            <a:ext cx="8695132" cy="1430160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54EF343A-6293-C490-BBBD-927172318D46}"/>
              </a:ext>
            </a:extLst>
          </p:cNvPr>
          <p:cNvSpPr/>
          <p:nvPr/>
        </p:nvSpPr>
        <p:spPr>
          <a:xfrm>
            <a:off x="1259632" y="889135"/>
            <a:ext cx="2376264" cy="235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B22BBCA-A062-05ED-6AF3-EB94D8A67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605" y="992649"/>
            <a:ext cx="7220650" cy="47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835420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319B56-B7C8-94DB-D7B2-D3106F791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36" y="1052736"/>
            <a:ext cx="7734970" cy="5502117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49BBA30C-1CCC-1C1C-5414-0B00A6BAD7D4}"/>
              </a:ext>
            </a:extLst>
          </p:cNvPr>
          <p:cNvSpPr/>
          <p:nvPr/>
        </p:nvSpPr>
        <p:spPr>
          <a:xfrm>
            <a:off x="1979712" y="1412776"/>
            <a:ext cx="187220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0D72D9C-A585-9329-DBDA-BEDA3ED815D3}"/>
              </a:ext>
            </a:extLst>
          </p:cNvPr>
          <p:cNvSpPr/>
          <p:nvPr/>
        </p:nvSpPr>
        <p:spPr>
          <a:xfrm>
            <a:off x="1835696" y="4941169"/>
            <a:ext cx="720080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BB49665-11E4-808F-8716-A72D7C04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18" y="1049827"/>
            <a:ext cx="8529488" cy="468342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DE495A-95CD-C442-B293-9AB4716A1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8705" y="4509120"/>
            <a:ext cx="1577477" cy="32768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7DB07E2D-91E2-C06B-3D4E-8FB4B2466431}"/>
              </a:ext>
            </a:extLst>
          </p:cNvPr>
          <p:cNvSpPr/>
          <p:nvPr/>
        </p:nvSpPr>
        <p:spPr>
          <a:xfrm>
            <a:off x="7232791" y="4412264"/>
            <a:ext cx="504056" cy="495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4655227-2E23-E1DB-93B5-A63633474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544" y="1073671"/>
            <a:ext cx="8320427" cy="4731593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01B98EF5-1852-9EF3-BEFE-EE353E59B61F}"/>
              </a:ext>
            </a:extLst>
          </p:cNvPr>
          <p:cNvSpPr/>
          <p:nvPr/>
        </p:nvSpPr>
        <p:spPr>
          <a:xfrm>
            <a:off x="7743967" y="4692337"/>
            <a:ext cx="1080120" cy="250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BFCB7E2-AFF8-0015-9B19-D2137C6E92E5}"/>
              </a:ext>
            </a:extLst>
          </p:cNvPr>
          <p:cNvSpPr/>
          <p:nvPr/>
        </p:nvSpPr>
        <p:spPr>
          <a:xfrm>
            <a:off x="2536969" y="4676964"/>
            <a:ext cx="1080120" cy="2816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1F899AA-C001-7F26-E761-0CF17DA52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6226" y="4548315"/>
            <a:ext cx="6841080" cy="966937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FDEFD65-4CD7-4FE3-A04D-274768E189AD}"/>
              </a:ext>
            </a:extLst>
          </p:cNvPr>
          <p:cNvSpPr/>
          <p:nvPr/>
        </p:nvSpPr>
        <p:spPr>
          <a:xfrm>
            <a:off x="2600216" y="4757276"/>
            <a:ext cx="1080120" cy="291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C5929BF-2F5E-3286-0FE1-7B80F6007B3E}"/>
              </a:ext>
            </a:extLst>
          </p:cNvPr>
          <p:cNvSpPr/>
          <p:nvPr/>
        </p:nvSpPr>
        <p:spPr>
          <a:xfrm>
            <a:off x="7756624" y="4741143"/>
            <a:ext cx="1080120" cy="291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BF0B644-ACEE-ADB3-535E-27AF2808EC88}"/>
              </a:ext>
            </a:extLst>
          </p:cNvPr>
          <p:cNvSpPr/>
          <p:nvPr/>
        </p:nvSpPr>
        <p:spPr>
          <a:xfrm>
            <a:off x="8355681" y="5223347"/>
            <a:ext cx="668034" cy="291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941E875-46CF-7FC4-E1B4-A2B2AC0BD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709" y="877801"/>
            <a:ext cx="7788315" cy="5662151"/>
          </a:xfrm>
          <a:prstGeom prst="rect">
            <a:avLst/>
          </a:prstGeom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5E81D333-FF7B-2572-40C9-C3AF4FC9FB8C}"/>
              </a:ext>
            </a:extLst>
          </p:cNvPr>
          <p:cNvSpPr/>
          <p:nvPr/>
        </p:nvSpPr>
        <p:spPr>
          <a:xfrm>
            <a:off x="1655676" y="1338552"/>
            <a:ext cx="1961413" cy="417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27B4F4A9-D9FD-C924-FDFE-9ED1E46436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091" y="877801"/>
            <a:ext cx="7067467" cy="5909794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777FB1B2-0515-E2E8-51F9-C5E1DDDA0A65}"/>
              </a:ext>
            </a:extLst>
          </p:cNvPr>
          <p:cNvSpPr/>
          <p:nvPr/>
        </p:nvSpPr>
        <p:spPr>
          <a:xfrm>
            <a:off x="1979712" y="1244011"/>
            <a:ext cx="396044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F0078B68-967F-8F25-F221-B99AD664079D}"/>
              </a:ext>
            </a:extLst>
          </p:cNvPr>
          <p:cNvSpPr/>
          <p:nvPr/>
        </p:nvSpPr>
        <p:spPr>
          <a:xfrm>
            <a:off x="1978745" y="2699736"/>
            <a:ext cx="396044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2C7D2DBA-E2F2-8DC7-8B01-7761265D28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7318" y="3564066"/>
            <a:ext cx="5052498" cy="278916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52F1B73-B07D-175B-E1F0-715375BDF0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232" y="110612"/>
            <a:ext cx="7186283" cy="329212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31D87EA-CA0E-1C2A-647C-A7A1542514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51" y="163616"/>
            <a:ext cx="5387807" cy="4511431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FF1C083A-3088-CBED-092A-8BEF1226F34F}"/>
              </a:ext>
            </a:extLst>
          </p:cNvPr>
          <p:cNvSpPr/>
          <p:nvPr/>
        </p:nvSpPr>
        <p:spPr>
          <a:xfrm>
            <a:off x="1532134" y="66242"/>
            <a:ext cx="3975969" cy="4356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F3768985-22DF-BB97-FF61-AB0665BE14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56085" y="4403368"/>
            <a:ext cx="6027942" cy="2377646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67210DA-FE6F-E91E-9993-17C816A84D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600" y="47600"/>
            <a:ext cx="8707168" cy="3501650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D99EC741-D9BC-19E5-626E-9C5EA925B8AB}"/>
              </a:ext>
            </a:extLst>
          </p:cNvPr>
          <p:cNvSpPr/>
          <p:nvPr/>
        </p:nvSpPr>
        <p:spPr>
          <a:xfrm>
            <a:off x="1102708" y="450083"/>
            <a:ext cx="5557523" cy="4532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13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14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7" grpId="0" animBg="1"/>
      <p:bldP spid="30" grpId="0" animBg="1"/>
      <p:bldP spid="31" grpId="0" animBg="1"/>
      <p:bldP spid="38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779F3A4D-0768-DA3A-AFC9-971D2428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4" y="987550"/>
            <a:ext cx="8188711" cy="1195517"/>
          </a:xfrm>
          <a:prstGeom prst="rect">
            <a:avLst/>
          </a:prstGeom>
        </p:spPr>
      </p:pic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30609635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2A967D7-D71A-2B67-55F0-A61CF22B000B}"/>
              </a:ext>
            </a:extLst>
          </p:cNvPr>
          <p:cNvSpPr/>
          <p:nvPr/>
        </p:nvSpPr>
        <p:spPr>
          <a:xfrm>
            <a:off x="2809232" y="799097"/>
            <a:ext cx="1258712" cy="461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llout: linea con bordo e barra in risalto 10">
            <a:extLst>
              <a:ext uri="{FF2B5EF4-FFF2-40B4-BE49-F238E27FC236}">
                <a16:creationId xmlns:a16="http://schemas.microsoft.com/office/drawing/2014/main" id="{CBC3E04E-D5C3-6DE0-A805-C67B6B2C971C}"/>
              </a:ext>
            </a:extLst>
          </p:cNvPr>
          <p:cNvSpPr/>
          <p:nvPr/>
        </p:nvSpPr>
        <p:spPr>
          <a:xfrm>
            <a:off x="3059832" y="2394584"/>
            <a:ext cx="2232248" cy="792088"/>
          </a:xfrm>
          <a:prstGeom prst="accentBorderCallout1">
            <a:avLst>
              <a:gd name="adj1" fmla="val 18750"/>
              <a:gd name="adj2" fmla="val -8333"/>
              <a:gd name="adj3" fmla="val -150658"/>
              <a:gd name="adj4" fmla="val 140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FILTER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27BA9A3-BD10-6C22-A86A-2D14FDF74C2D}"/>
              </a:ext>
            </a:extLst>
          </p:cNvPr>
          <p:cNvSpPr/>
          <p:nvPr/>
        </p:nvSpPr>
        <p:spPr>
          <a:xfrm>
            <a:off x="1045833" y="124544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4A32C93-1479-A449-3E94-A08CDCC41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54" y="2183067"/>
            <a:ext cx="8188711" cy="3205793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D0E6322B-88B0-0AD7-00F8-F65086588E64}"/>
              </a:ext>
            </a:extLst>
          </p:cNvPr>
          <p:cNvSpPr/>
          <p:nvPr/>
        </p:nvSpPr>
        <p:spPr>
          <a:xfrm>
            <a:off x="505772" y="2449951"/>
            <a:ext cx="3346147" cy="928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807B5B57-EB3E-C347-5457-83F558176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818" y="977804"/>
            <a:ext cx="8338764" cy="4457674"/>
          </a:xfrm>
          <a:prstGeom prst="rect">
            <a:avLst/>
          </a:pr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C8ADDD18-69AE-7BE1-1AA1-87081E1D6254}"/>
              </a:ext>
            </a:extLst>
          </p:cNvPr>
          <p:cNvSpPr/>
          <p:nvPr/>
        </p:nvSpPr>
        <p:spPr>
          <a:xfrm>
            <a:off x="1208880" y="851555"/>
            <a:ext cx="7607301" cy="461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1070A7EF-C7A2-F0F7-B01F-029EDDB20A10}"/>
              </a:ext>
            </a:extLst>
          </p:cNvPr>
          <p:cNvSpPr/>
          <p:nvPr/>
        </p:nvSpPr>
        <p:spPr>
          <a:xfrm>
            <a:off x="1109396" y="2037795"/>
            <a:ext cx="2033114" cy="3655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9" grpId="0" animBg="1"/>
      <p:bldP spid="28" grpId="0" animBg="1"/>
      <p:bldP spid="36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3EDE5D5-A85E-4B33-98F8-42ED21968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8" y="980728"/>
            <a:ext cx="8118288" cy="11943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F8504C-4E69-9840-0D30-9DF18B363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818" y="2157247"/>
            <a:ext cx="8118288" cy="33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CD97A2-B2EC-99D2-4B05-90FEB81AD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57" y="879028"/>
            <a:ext cx="8098949" cy="12745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272B59B-9800-649D-424F-91A439E3A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157" y="2153597"/>
            <a:ext cx="8098949" cy="3816954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600AB939-591B-2E87-E9AA-267D30865856}"/>
              </a:ext>
            </a:extLst>
          </p:cNvPr>
          <p:cNvSpPr/>
          <p:nvPr/>
        </p:nvSpPr>
        <p:spPr>
          <a:xfrm>
            <a:off x="867878" y="2852936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C17A635-1780-F790-0049-7C23F40D1914}"/>
              </a:ext>
            </a:extLst>
          </p:cNvPr>
          <p:cNvSpPr/>
          <p:nvPr/>
        </p:nvSpPr>
        <p:spPr>
          <a:xfrm>
            <a:off x="867878" y="3921711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CE6F7F4-AB20-B129-1240-67CE1E12C680}"/>
              </a:ext>
            </a:extLst>
          </p:cNvPr>
          <p:cNvSpPr/>
          <p:nvPr/>
        </p:nvSpPr>
        <p:spPr>
          <a:xfrm>
            <a:off x="867878" y="5005344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1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DBA9EE-64F2-E207-5818-3050C5822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867615"/>
            <a:ext cx="8424936" cy="2516993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A5EA8B3-B176-76F2-0E82-44BFEE2D73A2}"/>
              </a:ext>
            </a:extLst>
          </p:cNvPr>
          <p:cNvSpPr/>
          <p:nvPr/>
        </p:nvSpPr>
        <p:spPr>
          <a:xfrm>
            <a:off x="0" y="1124744"/>
            <a:ext cx="2394012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B19BF2F-FC59-2974-0336-F84C2C938A22}"/>
              </a:ext>
            </a:extLst>
          </p:cNvPr>
          <p:cNvSpPr/>
          <p:nvPr/>
        </p:nvSpPr>
        <p:spPr>
          <a:xfrm>
            <a:off x="4772" y="2293547"/>
            <a:ext cx="4207187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AA8DDCD-5751-9D2C-DE94-8DA510202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9421" y="1268760"/>
            <a:ext cx="4808637" cy="527349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10C564EF-80DD-32F7-228B-58A433593EA6}"/>
              </a:ext>
            </a:extLst>
          </p:cNvPr>
          <p:cNvSpPr/>
          <p:nvPr/>
        </p:nvSpPr>
        <p:spPr>
          <a:xfrm>
            <a:off x="1563563" y="5241445"/>
            <a:ext cx="4808637" cy="16165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55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357343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788554-5925-9F6F-A1B9-ACFE7C733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832" y="980728"/>
            <a:ext cx="8549648" cy="393150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37B6BEF-E547-BADE-4720-5C7965F5A868}"/>
              </a:ext>
            </a:extLst>
          </p:cNvPr>
          <p:cNvSpPr/>
          <p:nvPr/>
        </p:nvSpPr>
        <p:spPr>
          <a:xfrm>
            <a:off x="1209302" y="890860"/>
            <a:ext cx="3362698" cy="3787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58C5833-BE77-9FB0-84F6-7674A735B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325" y="4912229"/>
            <a:ext cx="8564662" cy="48535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E06A2E8E-40F6-856F-7271-49FA72E56D03}"/>
              </a:ext>
            </a:extLst>
          </p:cNvPr>
          <p:cNvSpPr/>
          <p:nvPr/>
        </p:nvSpPr>
        <p:spPr>
          <a:xfrm>
            <a:off x="1115616" y="4776157"/>
            <a:ext cx="5328592" cy="3787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08F9F55-A3F7-01EB-0136-55F89DDE5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25" y="5366388"/>
            <a:ext cx="8564662" cy="508023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5D540FE8-2657-7F19-757F-37C9C903E043}"/>
              </a:ext>
            </a:extLst>
          </p:cNvPr>
          <p:cNvSpPr/>
          <p:nvPr/>
        </p:nvSpPr>
        <p:spPr>
          <a:xfrm>
            <a:off x="1259632" y="5257248"/>
            <a:ext cx="3312368" cy="351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2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3143440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BFBE68-C7B6-F5A5-C936-208397DEC6DB}"/>
              </a:ext>
            </a:extLst>
          </p:cNvPr>
          <p:cNvSpPr txBox="1"/>
          <p:nvPr/>
        </p:nvSpPr>
        <p:spPr>
          <a:xfrm>
            <a:off x="2411760" y="818357"/>
            <a:ext cx="4572000" cy="594008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We'll dive into a never key concept which you will need in most applications.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're going to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and that will be networks and how you can use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Udemy Sans"/>
              </a:rPr>
              <a:t>networks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from inside your containers.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This mean how we can connect multiple containers</a:t>
            </a:r>
          </a:p>
          <a:p>
            <a:pPr algn="ctr"/>
            <a:endParaRPr lang="en-US" u="sng" dirty="0">
              <a:solidFill>
                <a:schemeClr val="bg1"/>
              </a:solidFill>
              <a:latin typeface="Udemy Sans"/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  <a:latin typeface="Udemy Sans"/>
              </a:rPr>
              <a:t>But also:</a:t>
            </a:r>
          </a:p>
          <a:p>
            <a:pPr algn="ctr"/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  <a:latin typeface="Udemy Sans"/>
              </a:rPr>
              <a:t>H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ow we could connect an application</a:t>
            </a: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running in a container to our local host machine</a:t>
            </a:r>
          </a:p>
          <a:p>
            <a:pPr algn="ctr"/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or example: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send HTTP requests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to some other service running on your machine.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also how you can reach out to the world wide web from inside your container.</a:t>
            </a:r>
          </a:p>
          <a:p>
            <a:endParaRPr lang="en-US" u="sng" dirty="0">
              <a:solidFill>
                <a:schemeClr val="bg1"/>
              </a:solidFill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5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0770498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7D1F46-BCDD-A8E0-4B3B-388240A9978A}"/>
              </a:ext>
            </a:extLst>
          </p:cNvPr>
          <p:cNvSpPr txBox="1"/>
          <p:nvPr/>
        </p:nvSpPr>
        <p:spPr>
          <a:xfrm>
            <a:off x="2123728" y="870524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for communication between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application and your code in your Docker container and our local host machine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this kind of communication, we really only need to change your code in here.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767EA8-8902-9475-E6B6-6EB17018D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2564904"/>
            <a:ext cx="7040443" cy="372029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86B9808-FDC0-9A43-8640-D1F0F7B85655}"/>
              </a:ext>
            </a:extLst>
          </p:cNvPr>
          <p:cNvCxnSpPr/>
          <p:nvPr/>
        </p:nvCxnSpPr>
        <p:spPr>
          <a:xfrm flipH="1">
            <a:off x="4409728" y="2204864"/>
            <a:ext cx="1314400" cy="222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358DF60F-3B5D-7365-FED1-CE9060402B58}"/>
              </a:ext>
            </a:extLst>
          </p:cNvPr>
          <p:cNvSpPr/>
          <p:nvPr/>
        </p:nvSpPr>
        <p:spPr>
          <a:xfrm>
            <a:off x="2898068" y="4365104"/>
            <a:ext cx="2394012" cy="364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944D945-AA5E-56BE-731B-2B264F383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4473577"/>
            <a:ext cx="3024336" cy="16496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19C3BE4-0155-B91E-4142-212465D2621B}"/>
              </a:ext>
            </a:extLst>
          </p:cNvPr>
          <p:cNvSpPr txBox="1"/>
          <p:nvPr/>
        </p:nvSpPr>
        <p:spPr>
          <a:xfrm>
            <a:off x="2898068" y="4931648"/>
            <a:ext cx="6003989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You need to replace local hosts with a special domain,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is understood by Docker and that's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host.docker.internal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special domain is recognized by Docker.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understood by Docker.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it's translated to the IP address of your host machine as seen from inside the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30758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9B5BCB-4E66-F57E-8334-9D86B592F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867615"/>
            <a:ext cx="8552289" cy="4561817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EE151CA-B617-9FE2-F5FB-5C843B013C4B}"/>
              </a:ext>
            </a:extLst>
          </p:cNvPr>
          <p:cNvSpPr/>
          <p:nvPr/>
        </p:nvSpPr>
        <p:spPr>
          <a:xfrm>
            <a:off x="5364088" y="3717032"/>
            <a:ext cx="1512168" cy="47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A17626-8EA6-1C3C-D918-8838BF621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6034" y="3591525"/>
            <a:ext cx="7251791" cy="1837907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D6D66A-EC67-1B13-F674-87D7D83C3257}"/>
              </a:ext>
            </a:extLst>
          </p:cNvPr>
          <p:cNvSpPr/>
          <p:nvPr/>
        </p:nvSpPr>
        <p:spPr>
          <a:xfrm>
            <a:off x="5321928" y="3717032"/>
            <a:ext cx="3066495" cy="3477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A8976B8-4413-7D02-571D-DA5FBFC52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688" y="4138908"/>
            <a:ext cx="5904656" cy="42107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38E750C0-6671-B0F0-1A3A-313658F03BB7}"/>
              </a:ext>
            </a:extLst>
          </p:cNvPr>
          <p:cNvSpPr/>
          <p:nvPr/>
        </p:nvSpPr>
        <p:spPr>
          <a:xfrm>
            <a:off x="5652120" y="4059405"/>
            <a:ext cx="609840" cy="2121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38FD90-352E-239A-EB28-6BED9802E7FD}"/>
              </a:ext>
            </a:extLst>
          </p:cNvPr>
          <p:cNvSpPr txBox="1"/>
          <p:nvPr/>
        </p:nvSpPr>
        <p:spPr>
          <a:xfrm>
            <a:off x="2051720" y="5572587"/>
            <a:ext cx="6003989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see GET and POST  Operations we can use POSTMAN</a:t>
            </a:r>
          </a:p>
          <a:p>
            <a:r>
              <a:rPr lang="en-US" dirty="0">
                <a:solidFill>
                  <a:schemeClr val="bg1"/>
                </a:solidFill>
              </a:rPr>
              <a:t>Postman is an API Platform for developers to design, build, test and iterate their APIs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4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1" grpId="0" animBg="1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16414944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2815B8-CB67-93A7-AB27-89666C2E2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2" y="1340768"/>
            <a:ext cx="7329116" cy="501424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5F24640-2A48-ACF0-348F-84DB0FAE1901}"/>
              </a:ext>
            </a:extLst>
          </p:cNvPr>
          <p:cNvSpPr/>
          <p:nvPr/>
        </p:nvSpPr>
        <p:spPr>
          <a:xfrm>
            <a:off x="2411760" y="134076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6946E2E-329F-E302-8F3F-2730E071465D}"/>
              </a:ext>
            </a:extLst>
          </p:cNvPr>
          <p:cNvSpPr/>
          <p:nvPr/>
        </p:nvSpPr>
        <p:spPr>
          <a:xfrm>
            <a:off x="2414396" y="3720232"/>
            <a:ext cx="309370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A0C1C9B-F047-951E-0351-2B5105703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35" y="975126"/>
            <a:ext cx="6904781" cy="5490211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3CAAC3AB-65C4-E521-9FBF-5F2DE0F38EE2}"/>
              </a:ext>
            </a:extLst>
          </p:cNvPr>
          <p:cNvSpPr/>
          <p:nvPr/>
        </p:nvSpPr>
        <p:spPr>
          <a:xfrm>
            <a:off x="1907704" y="3627374"/>
            <a:ext cx="15841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C18DB3D-DAF1-96B0-0536-FAC3414E9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514" y="6308053"/>
            <a:ext cx="2076740" cy="495369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23D7FEF2-E3EA-20CE-8C5D-B9CB3FDD0E0E}"/>
              </a:ext>
            </a:extLst>
          </p:cNvPr>
          <p:cNvSpPr/>
          <p:nvPr/>
        </p:nvSpPr>
        <p:spPr>
          <a:xfrm>
            <a:off x="498726" y="6207942"/>
            <a:ext cx="15841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A826643-6D7B-BDFA-F8EF-C95DD5E4DFF1}"/>
              </a:ext>
            </a:extLst>
          </p:cNvPr>
          <p:cNvSpPr txBox="1"/>
          <p:nvPr/>
        </p:nvSpPr>
        <p:spPr>
          <a:xfrm>
            <a:off x="2051720" y="5572587"/>
            <a:ext cx="600398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PLEASE CLICK  HERE AND CREATE A NEW ACCOUNT….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4153C1FA-C29B-D712-1F11-06583C7C8711}"/>
              </a:ext>
            </a:extLst>
          </p:cNvPr>
          <p:cNvSpPr/>
          <p:nvPr/>
        </p:nvSpPr>
        <p:spPr>
          <a:xfrm>
            <a:off x="3959212" y="1481656"/>
            <a:ext cx="483163" cy="3432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6E5C9B5-C5FB-7CFB-0A06-CAFBC81A1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726" y="807829"/>
            <a:ext cx="8658135" cy="5450168"/>
          </a:xfrm>
          <a:prstGeom prst="rect">
            <a:avLst/>
          </a:prstGeom>
        </p:spPr>
      </p:pic>
      <p:sp>
        <p:nvSpPr>
          <p:cNvPr id="42" name="Ovale 41">
            <a:extLst>
              <a:ext uri="{FF2B5EF4-FFF2-40B4-BE49-F238E27FC236}">
                <a16:creationId xmlns:a16="http://schemas.microsoft.com/office/drawing/2014/main" id="{A7CD3921-1D42-E8F2-B79E-23D5A32A3A41}"/>
              </a:ext>
            </a:extLst>
          </p:cNvPr>
          <p:cNvSpPr/>
          <p:nvPr/>
        </p:nvSpPr>
        <p:spPr>
          <a:xfrm>
            <a:off x="2982845" y="1693656"/>
            <a:ext cx="2435895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BE7022F9-66D7-17B4-D04A-C18B016A369F}"/>
              </a:ext>
            </a:extLst>
          </p:cNvPr>
          <p:cNvSpPr/>
          <p:nvPr/>
        </p:nvSpPr>
        <p:spPr>
          <a:xfrm>
            <a:off x="7960184" y="148165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0EF0637C-EFD8-DDA7-7D29-79C91A3400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1420" y="4204392"/>
            <a:ext cx="5893337" cy="1912408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57C4BEB3-EE81-F86E-BE44-A6B6A7D9CE1B}"/>
              </a:ext>
            </a:extLst>
          </p:cNvPr>
          <p:cNvSpPr/>
          <p:nvPr/>
        </p:nvSpPr>
        <p:spPr>
          <a:xfrm>
            <a:off x="2982845" y="4497413"/>
            <a:ext cx="5683322" cy="1810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A9834D24-1A55-A05D-4FE6-F9A5721FE7EC}"/>
              </a:ext>
            </a:extLst>
          </p:cNvPr>
          <p:cNvSpPr/>
          <p:nvPr/>
        </p:nvSpPr>
        <p:spPr>
          <a:xfrm>
            <a:off x="4425956" y="5396711"/>
            <a:ext cx="1080120" cy="282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2E82AAF-9A79-B0A5-F2B5-3BBED1BDA6BF}"/>
              </a:ext>
            </a:extLst>
          </p:cNvPr>
          <p:cNvSpPr txBox="1"/>
          <p:nvPr/>
        </p:nvSpPr>
        <p:spPr>
          <a:xfrm>
            <a:off x="2173247" y="5862182"/>
            <a:ext cx="600398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Now we want to try a POST Command to </a:t>
            </a:r>
            <a:r>
              <a:rPr lang="en-US" dirty="0" err="1">
                <a:solidFill>
                  <a:schemeClr val="bg1"/>
                </a:solidFill>
                <a:latin typeface="Udemy Sans"/>
              </a:rPr>
              <a:t>retrive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data…..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0C4E4C1A-C02A-209F-0A4A-CB7572629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750" y="782568"/>
            <a:ext cx="8807111" cy="5475429"/>
          </a:xfrm>
          <a:prstGeom prst="rect">
            <a:avLst/>
          </a:prstGeom>
        </p:spPr>
      </p:pic>
      <p:sp>
        <p:nvSpPr>
          <p:cNvPr id="51" name="Ovale 50">
            <a:extLst>
              <a:ext uri="{FF2B5EF4-FFF2-40B4-BE49-F238E27FC236}">
                <a16:creationId xmlns:a16="http://schemas.microsoft.com/office/drawing/2014/main" id="{CD2BF9FC-4346-ED9A-5842-D705277F7B7B}"/>
              </a:ext>
            </a:extLst>
          </p:cNvPr>
          <p:cNvSpPr/>
          <p:nvPr/>
        </p:nvSpPr>
        <p:spPr>
          <a:xfrm>
            <a:off x="4113137" y="975126"/>
            <a:ext cx="411363" cy="4304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FC81FD-A12E-AE2D-0EFE-98C763506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343" y="820454"/>
            <a:ext cx="8887923" cy="5607939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5AA382D9-653E-2D3C-665D-2B8D37E7B79F}"/>
              </a:ext>
            </a:extLst>
          </p:cNvPr>
          <p:cNvSpPr/>
          <p:nvPr/>
        </p:nvSpPr>
        <p:spPr>
          <a:xfrm>
            <a:off x="3015211" y="1759502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D48E3439-2A9E-2765-FEB3-A3C627E4CB1F}"/>
              </a:ext>
            </a:extLst>
          </p:cNvPr>
          <p:cNvSpPr/>
          <p:nvPr/>
        </p:nvSpPr>
        <p:spPr>
          <a:xfrm>
            <a:off x="4769592" y="2050526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A4ECA64E-EDAC-C727-6020-8169DD343B87}"/>
              </a:ext>
            </a:extLst>
          </p:cNvPr>
          <p:cNvSpPr/>
          <p:nvPr/>
        </p:nvSpPr>
        <p:spPr>
          <a:xfrm>
            <a:off x="5285818" y="2313062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0551E332-6DDB-C465-0E61-CD1D8B3DA6DC}"/>
              </a:ext>
            </a:extLst>
          </p:cNvPr>
          <p:cNvSpPr/>
          <p:nvPr/>
        </p:nvSpPr>
        <p:spPr>
          <a:xfrm>
            <a:off x="6732240" y="2314944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13739020-DF74-DDD6-673C-051806E40F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3149" y="2725293"/>
            <a:ext cx="3829584" cy="1257475"/>
          </a:xfrm>
          <a:prstGeom prst="rect">
            <a:avLst/>
          </a:prstGeom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15C83618-3D87-2FB6-AC31-CF2F2B582431}"/>
              </a:ext>
            </a:extLst>
          </p:cNvPr>
          <p:cNvSpPr/>
          <p:nvPr/>
        </p:nvSpPr>
        <p:spPr>
          <a:xfrm>
            <a:off x="2959451" y="2550412"/>
            <a:ext cx="3704098" cy="1696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5E96C1D8-2A7C-379F-08D1-B4135478DE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2518" y="1796779"/>
            <a:ext cx="1505160" cy="257211"/>
          </a:xfrm>
          <a:prstGeom prst="rect">
            <a:avLst/>
          </a:prstGeom>
        </p:spPr>
      </p:pic>
      <p:sp>
        <p:nvSpPr>
          <p:cNvPr id="63" name="Ovale 62">
            <a:extLst>
              <a:ext uri="{FF2B5EF4-FFF2-40B4-BE49-F238E27FC236}">
                <a16:creationId xmlns:a16="http://schemas.microsoft.com/office/drawing/2014/main" id="{2339D5A3-5A71-5206-E353-1FE361A0275A}"/>
              </a:ext>
            </a:extLst>
          </p:cNvPr>
          <p:cNvSpPr/>
          <p:nvPr/>
        </p:nvSpPr>
        <p:spPr>
          <a:xfrm>
            <a:off x="8056702" y="161747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D2F8343E-E7D1-5048-2943-CC07F33E99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4118" y="4246780"/>
            <a:ext cx="6073337" cy="1998435"/>
          </a:xfrm>
          <a:prstGeom prst="rect">
            <a:avLst/>
          </a:prstGeom>
        </p:spPr>
      </p:pic>
      <p:sp>
        <p:nvSpPr>
          <p:cNvPr id="66" name="Ovale 65">
            <a:extLst>
              <a:ext uri="{FF2B5EF4-FFF2-40B4-BE49-F238E27FC236}">
                <a16:creationId xmlns:a16="http://schemas.microsoft.com/office/drawing/2014/main" id="{B8EA02C6-ACA2-B52F-0356-1A221C2E533D}"/>
              </a:ext>
            </a:extLst>
          </p:cNvPr>
          <p:cNvSpPr/>
          <p:nvPr/>
        </p:nvSpPr>
        <p:spPr>
          <a:xfrm>
            <a:off x="2710072" y="4441082"/>
            <a:ext cx="3704098" cy="1696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0C5489B-8852-8B2F-CC06-EC0AB39144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520" y="834169"/>
            <a:ext cx="8816333" cy="5472677"/>
          </a:xfrm>
          <a:prstGeom prst="rect">
            <a:avLst/>
          </a:prstGeom>
        </p:spPr>
      </p:pic>
      <p:sp>
        <p:nvSpPr>
          <p:cNvPr id="69" name="Ovale 68">
            <a:extLst>
              <a:ext uri="{FF2B5EF4-FFF2-40B4-BE49-F238E27FC236}">
                <a16:creationId xmlns:a16="http://schemas.microsoft.com/office/drawing/2014/main" id="{8D7F5542-46C3-0E64-8D46-D3628FB0EBF7}"/>
              </a:ext>
            </a:extLst>
          </p:cNvPr>
          <p:cNvSpPr/>
          <p:nvPr/>
        </p:nvSpPr>
        <p:spPr>
          <a:xfrm>
            <a:off x="2877762" y="1314285"/>
            <a:ext cx="1646737" cy="493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795B7FD3-8041-710C-52D9-909E236E89D1}"/>
              </a:ext>
            </a:extLst>
          </p:cNvPr>
          <p:cNvSpPr/>
          <p:nvPr/>
        </p:nvSpPr>
        <p:spPr>
          <a:xfrm>
            <a:off x="7778807" y="156862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F03D5E9B-3722-C7A7-12C6-429A3A95C12F}"/>
              </a:ext>
            </a:extLst>
          </p:cNvPr>
          <p:cNvSpPr/>
          <p:nvPr/>
        </p:nvSpPr>
        <p:spPr>
          <a:xfrm>
            <a:off x="2503160" y="4441266"/>
            <a:ext cx="4229080" cy="1837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EDB8D3F9-C9FD-D535-F6D4-C72D2DA26B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541" y="1498816"/>
            <a:ext cx="7778807" cy="4387336"/>
          </a:xfrm>
          <a:prstGeom prst="rect">
            <a:avLst/>
          </a:prstGeom>
        </p:spPr>
      </p:pic>
      <p:sp>
        <p:nvSpPr>
          <p:cNvPr id="74" name="Ovale 73">
            <a:extLst>
              <a:ext uri="{FF2B5EF4-FFF2-40B4-BE49-F238E27FC236}">
                <a16:creationId xmlns:a16="http://schemas.microsoft.com/office/drawing/2014/main" id="{B85F2C57-7325-CA75-B4D0-DA9729987186}"/>
              </a:ext>
            </a:extLst>
          </p:cNvPr>
          <p:cNvSpPr/>
          <p:nvPr/>
        </p:nvSpPr>
        <p:spPr>
          <a:xfrm>
            <a:off x="732248" y="315230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A3BFCA9F-AA4A-E735-395D-B3C15DBC992D}"/>
              </a:ext>
            </a:extLst>
          </p:cNvPr>
          <p:cNvSpPr/>
          <p:nvPr/>
        </p:nvSpPr>
        <p:spPr>
          <a:xfrm>
            <a:off x="2366370" y="3247765"/>
            <a:ext cx="2059586" cy="11726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FECD2A14-1497-7EDC-2AD3-BF08DCC2ABA4}"/>
              </a:ext>
            </a:extLst>
          </p:cNvPr>
          <p:cNvSpPr txBox="1"/>
          <p:nvPr/>
        </p:nvSpPr>
        <p:spPr>
          <a:xfrm>
            <a:off x="3253505" y="4637445"/>
            <a:ext cx="46093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 I'm now successfully talking to this MongoDB database which runs on my host machine</a:t>
            </a:r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590CC3F7-36CE-2801-A807-F393BB8E78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567" y="1691939"/>
            <a:ext cx="7697123" cy="3723999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C1C6A96B-4661-B7D7-5272-67EB494485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3947" y="4288637"/>
            <a:ext cx="566906" cy="446984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40B0F4FA-F379-A9B5-2E5F-4CC5F8AACF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9244" y="3492271"/>
            <a:ext cx="1880724" cy="81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32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3" grpId="0" animBg="1"/>
      <p:bldP spid="66" grpId="0" animBg="1"/>
      <p:bldP spid="69" grpId="0" animBg="1"/>
      <p:bldP spid="70" grpId="0" animBg="1"/>
      <p:bldP spid="71" grpId="0" animBg="1"/>
      <p:bldP spid="74" grpId="0" animBg="1"/>
      <p:bldP spid="75" grpId="0" animBg="1"/>
      <p:bldP spid="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5219353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B82A9B-E239-5A78-F511-E72B207A46D7}"/>
              </a:ext>
            </a:extLst>
          </p:cNvPr>
          <p:cNvSpPr txBox="1"/>
          <p:nvPr/>
        </p:nvSpPr>
        <p:spPr>
          <a:xfrm>
            <a:off x="1691680" y="870524"/>
            <a:ext cx="60039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want to have 1 container for the node app</a:t>
            </a:r>
          </a:p>
          <a:p>
            <a:r>
              <a:rPr lang="en-US" dirty="0">
                <a:solidFill>
                  <a:schemeClr val="bg1"/>
                </a:solidFill>
              </a:rPr>
              <a:t>and one container for the MongoDB database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BBC132-4544-75BE-83AC-EB85EEA12B5B}"/>
              </a:ext>
            </a:extLst>
          </p:cNvPr>
          <p:cNvSpPr txBox="1"/>
          <p:nvPr/>
        </p:nvSpPr>
        <p:spPr>
          <a:xfrm>
            <a:off x="2271674" y="1569022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is </a:t>
            </a:r>
            <a:r>
              <a:rPr lang="en-US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strongly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recommended and the best practice that every container should just do one main thing.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5103DE2-B78B-CE78-0818-F801FE99A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815448"/>
            <a:ext cx="8313535" cy="4799962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7E2D9A5C-8578-7782-2FA4-C7C5F8D46710}"/>
              </a:ext>
            </a:extLst>
          </p:cNvPr>
          <p:cNvSpPr/>
          <p:nvPr/>
        </p:nvSpPr>
        <p:spPr>
          <a:xfrm>
            <a:off x="5580112" y="378904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AFA2A3-9BB3-8191-444F-0362A54C6A73}"/>
              </a:ext>
            </a:extLst>
          </p:cNvPr>
          <p:cNvSpPr txBox="1"/>
          <p:nvPr/>
        </p:nvSpPr>
        <p:spPr>
          <a:xfrm>
            <a:off x="2112957" y="5561444"/>
            <a:ext cx="459066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want to put my MongoDB database inside of a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I will no longer use the locally installed one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Let's start by creating a MongoDB container….</a:t>
            </a:r>
            <a:endParaRPr lang="en-US" b="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D95AEE2-EF18-9C94-124A-2CB913C87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84326"/>
            <a:ext cx="9144000" cy="5689347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AAB4E234-ED9D-35B9-8DEC-2A9B18E7B385}"/>
              </a:ext>
            </a:extLst>
          </p:cNvPr>
          <p:cNvSpPr/>
          <p:nvPr/>
        </p:nvSpPr>
        <p:spPr>
          <a:xfrm>
            <a:off x="6387269" y="4118171"/>
            <a:ext cx="217778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5D7037F-294F-231F-B57A-15D68F4C3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3404" y="4842806"/>
            <a:ext cx="7174634" cy="591967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73B57BD-4DD5-F6F3-C072-89E6C65E6188}"/>
              </a:ext>
            </a:extLst>
          </p:cNvPr>
          <p:cNvSpPr/>
          <p:nvPr/>
        </p:nvSpPr>
        <p:spPr>
          <a:xfrm>
            <a:off x="6631961" y="4771724"/>
            <a:ext cx="768635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3D6C10-624A-1404-53E1-ECAECFEF7127}"/>
              </a:ext>
            </a:extLst>
          </p:cNvPr>
          <p:cNvSpPr/>
          <p:nvPr/>
        </p:nvSpPr>
        <p:spPr>
          <a:xfrm>
            <a:off x="8157900" y="4982800"/>
            <a:ext cx="696627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031D855C-4019-7965-1DFB-FEBD9564D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3404" y="5458808"/>
            <a:ext cx="7346391" cy="466726"/>
          </a:xfrm>
          <a:prstGeom prst="rect">
            <a:avLst/>
          </a:pr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48F412AC-C79F-C921-2ED8-1099A92E3AF4}"/>
              </a:ext>
            </a:extLst>
          </p:cNvPr>
          <p:cNvSpPr/>
          <p:nvPr/>
        </p:nvSpPr>
        <p:spPr>
          <a:xfrm>
            <a:off x="6616533" y="5394047"/>
            <a:ext cx="1578968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6C1EB1A1-DD8C-8894-C58A-C0EC2D58CF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705316"/>
            <a:ext cx="9144000" cy="5447367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5FD4BDA-70FC-E79B-5C36-29BC52DACCC0}"/>
              </a:ext>
            </a:extLst>
          </p:cNvPr>
          <p:cNvSpPr txBox="1"/>
          <p:nvPr/>
        </p:nvSpPr>
        <p:spPr>
          <a:xfrm>
            <a:off x="5652120" y="2271369"/>
            <a:ext cx="3244214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 I want to alter my node </a:t>
            </a:r>
            <a:r>
              <a:rPr lang="en-US" b="0" i="0" dirty="0" err="1">
                <a:solidFill>
                  <a:schemeClr val="bg1"/>
                </a:solidFill>
                <a:latin typeface="Udemy Sans"/>
              </a:rPr>
              <a:t>js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application code such that we can connect to this database running in this upper container and that's now the tricky part, </a:t>
            </a:r>
            <a:r>
              <a:rPr lang="en-US" b="0" i="0" dirty="0" err="1">
                <a:solidFill>
                  <a:schemeClr val="bg1"/>
                </a:solidFill>
                <a:latin typeface="Udemy Sans"/>
              </a:rPr>
              <a:t>host.docker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internal will no longer work, because that refers to my local host machine IP address, not to the IP address of some other container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CD8D159B-2769-97E1-F7B8-54089F2262DC}"/>
              </a:ext>
            </a:extLst>
          </p:cNvPr>
          <p:cNvCxnSpPr/>
          <p:nvPr/>
        </p:nvCxnSpPr>
        <p:spPr>
          <a:xfrm flipH="1" flipV="1">
            <a:off x="3203848" y="2564904"/>
            <a:ext cx="295232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D0D8D138-1D86-B9F0-E515-67CDD25F6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04" y="894074"/>
            <a:ext cx="9036496" cy="5130892"/>
          </a:xfrm>
          <a:prstGeom prst="rect">
            <a:avLst/>
          </a:prstGeom>
        </p:spPr>
      </p:pic>
      <p:sp>
        <p:nvSpPr>
          <p:cNvPr id="44" name="Ovale 43">
            <a:extLst>
              <a:ext uri="{FF2B5EF4-FFF2-40B4-BE49-F238E27FC236}">
                <a16:creationId xmlns:a16="http://schemas.microsoft.com/office/drawing/2014/main" id="{0A78A5F3-A10E-44C6-BA01-782FF63A641E}"/>
              </a:ext>
            </a:extLst>
          </p:cNvPr>
          <p:cNvSpPr/>
          <p:nvPr/>
        </p:nvSpPr>
        <p:spPr>
          <a:xfrm>
            <a:off x="5814550" y="3130148"/>
            <a:ext cx="1778133" cy="545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FE6E35B4-554C-3B47-F0A3-5B1A7FEB8A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203" y="3521797"/>
            <a:ext cx="4864523" cy="2394910"/>
          </a:xfrm>
          <a:prstGeom prst="rect">
            <a:avLst/>
          </a:prstGeom>
        </p:spPr>
      </p:pic>
      <p:sp>
        <p:nvSpPr>
          <p:cNvPr id="58" name="Ovale 57">
            <a:extLst>
              <a:ext uri="{FF2B5EF4-FFF2-40B4-BE49-F238E27FC236}">
                <a16:creationId xmlns:a16="http://schemas.microsoft.com/office/drawing/2014/main" id="{A50A032D-95F7-4FFB-0155-35EF2674D658}"/>
              </a:ext>
            </a:extLst>
          </p:cNvPr>
          <p:cNvSpPr/>
          <p:nvPr/>
        </p:nvSpPr>
        <p:spPr>
          <a:xfrm>
            <a:off x="2483768" y="4612330"/>
            <a:ext cx="1080120" cy="3399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9DD8C94-CF9A-31C7-3DA4-CCAECBAE14C1}"/>
              </a:ext>
            </a:extLst>
          </p:cNvPr>
          <p:cNvSpPr txBox="1"/>
          <p:nvPr/>
        </p:nvSpPr>
        <p:spPr>
          <a:xfrm>
            <a:off x="4301920" y="3686990"/>
            <a:ext cx="4716624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the IP address of your container and this IP address can be used to contact this container.</a:t>
            </a:r>
          </a:p>
        </p:txBody>
      </p: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021D9B1E-E56C-9D0B-FF6C-E08E0ED08494}"/>
              </a:ext>
            </a:extLst>
          </p:cNvPr>
          <p:cNvCxnSpPr>
            <a:cxnSpLocks/>
          </p:cNvCxnSpPr>
          <p:nvPr/>
        </p:nvCxnSpPr>
        <p:spPr>
          <a:xfrm flipH="1">
            <a:off x="3347864" y="3702530"/>
            <a:ext cx="1286299" cy="101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magine 77">
            <a:extLst>
              <a:ext uri="{FF2B5EF4-FFF2-40B4-BE49-F238E27FC236}">
                <a16:creationId xmlns:a16="http://schemas.microsoft.com/office/drawing/2014/main" id="{1BDE7E6E-87D1-618F-CC25-9E57320ECB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6283" y="2396310"/>
            <a:ext cx="2469173" cy="203643"/>
          </a:xfrm>
          <a:prstGeom prst="rect">
            <a:avLst/>
          </a:prstGeom>
        </p:spPr>
      </p:pic>
      <p:sp>
        <p:nvSpPr>
          <p:cNvPr id="79" name="Ovale 78">
            <a:extLst>
              <a:ext uri="{FF2B5EF4-FFF2-40B4-BE49-F238E27FC236}">
                <a16:creationId xmlns:a16="http://schemas.microsoft.com/office/drawing/2014/main" id="{3027D914-B83F-01B8-1953-3CFDB90C407D}"/>
              </a:ext>
            </a:extLst>
          </p:cNvPr>
          <p:cNvSpPr/>
          <p:nvPr/>
        </p:nvSpPr>
        <p:spPr>
          <a:xfrm>
            <a:off x="1834256" y="2353606"/>
            <a:ext cx="3097784" cy="26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E854D3D1-FFC5-9B10-4707-06B80604EB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7019" y="5656213"/>
            <a:ext cx="2800741" cy="323895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915C5E15-9202-8B67-A762-7B2CB70FE3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0721" y="5789281"/>
            <a:ext cx="3591092" cy="165178"/>
          </a:xfrm>
          <a:prstGeom prst="rect">
            <a:avLst/>
          </a:prstGeom>
        </p:spPr>
      </p:pic>
      <p:pic>
        <p:nvPicPr>
          <p:cNvPr id="85" name="Immagine 84">
            <a:extLst>
              <a:ext uri="{FF2B5EF4-FFF2-40B4-BE49-F238E27FC236}">
                <a16:creationId xmlns:a16="http://schemas.microsoft.com/office/drawing/2014/main" id="{25FB4E1D-51DC-3237-8340-F3AEAE712A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5722" y="5991642"/>
            <a:ext cx="6105900" cy="552689"/>
          </a:xfrm>
          <a:prstGeom prst="rect">
            <a:avLst/>
          </a:prstGeom>
        </p:spPr>
      </p:pic>
      <p:sp>
        <p:nvSpPr>
          <p:cNvPr id="86" name="Ovale 85">
            <a:extLst>
              <a:ext uri="{FF2B5EF4-FFF2-40B4-BE49-F238E27FC236}">
                <a16:creationId xmlns:a16="http://schemas.microsoft.com/office/drawing/2014/main" id="{4918DD98-A7B7-D9C0-60A8-9BD0FECF642A}"/>
              </a:ext>
            </a:extLst>
          </p:cNvPr>
          <p:cNvSpPr/>
          <p:nvPr/>
        </p:nvSpPr>
        <p:spPr>
          <a:xfrm>
            <a:off x="5886748" y="5841611"/>
            <a:ext cx="1080120" cy="2769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0CCD348C-AB1E-4D76-83C1-C5299280341D}"/>
              </a:ext>
            </a:extLst>
          </p:cNvPr>
          <p:cNvSpPr/>
          <p:nvPr/>
        </p:nvSpPr>
        <p:spPr>
          <a:xfrm>
            <a:off x="6843674" y="6187343"/>
            <a:ext cx="1080120" cy="2769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9" name="Immagine 88">
            <a:extLst>
              <a:ext uri="{FF2B5EF4-FFF2-40B4-BE49-F238E27FC236}">
                <a16:creationId xmlns:a16="http://schemas.microsoft.com/office/drawing/2014/main" id="{78ACBC2E-A807-7616-9D15-6B977BCC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2193" y="738396"/>
            <a:ext cx="8477412" cy="5304156"/>
          </a:xfrm>
          <a:prstGeom prst="rect">
            <a:avLst/>
          </a:prstGeom>
        </p:spPr>
      </p:pic>
      <p:sp>
        <p:nvSpPr>
          <p:cNvPr id="90" name="Ovale 89">
            <a:extLst>
              <a:ext uri="{FF2B5EF4-FFF2-40B4-BE49-F238E27FC236}">
                <a16:creationId xmlns:a16="http://schemas.microsoft.com/office/drawing/2014/main" id="{456DD48D-288A-00A5-22B9-0BD38498AEE7}"/>
              </a:ext>
            </a:extLst>
          </p:cNvPr>
          <p:cNvSpPr/>
          <p:nvPr/>
        </p:nvSpPr>
        <p:spPr>
          <a:xfrm>
            <a:off x="3868227" y="141980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246A63D3-5E40-4936-7750-15F68494DC0C}"/>
              </a:ext>
            </a:extLst>
          </p:cNvPr>
          <p:cNvSpPr/>
          <p:nvPr/>
        </p:nvSpPr>
        <p:spPr>
          <a:xfrm>
            <a:off x="7617840" y="144313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C671415B-F2CB-BBA2-D4C2-E9683489E9D1}"/>
              </a:ext>
            </a:extLst>
          </p:cNvPr>
          <p:cNvSpPr/>
          <p:nvPr/>
        </p:nvSpPr>
        <p:spPr>
          <a:xfrm>
            <a:off x="2929916" y="4138390"/>
            <a:ext cx="1811981" cy="844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73D2B0F1-DC8D-E8DE-5B7A-4075E768FD47}"/>
              </a:ext>
            </a:extLst>
          </p:cNvPr>
          <p:cNvSpPr txBox="1"/>
          <p:nvPr/>
        </p:nvSpPr>
        <p:spPr>
          <a:xfrm>
            <a:off x="2069063" y="1725505"/>
            <a:ext cx="4716624" cy="45243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get back a response with an empty favorites array.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fact that it's empty makes a lot of sense,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because this no longer is my MongoDB database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on my host machine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but instead, this is a brand new MongoDB database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 our MongoDB container and therefore it of course does not have access to the data stored in my local host MongoDB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a totally separate, isolated database.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We can communicate here, we don't get an error and that shows that our approach works,</a:t>
            </a:r>
          </a:p>
          <a:p>
            <a:r>
              <a:rPr lang="en-US" dirty="0">
                <a:solidFill>
                  <a:schemeClr val="bg1"/>
                </a:solidFill>
              </a:rPr>
              <a:t>and that the two containers are able to talk to each other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96" name="Immagine 95">
            <a:extLst>
              <a:ext uri="{FF2B5EF4-FFF2-40B4-BE49-F238E27FC236}">
                <a16:creationId xmlns:a16="http://schemas.microsoft.com/office/drawing/2014/main" id="{D5A0AA9A-DF3C-2DA6-70D8-76933F8200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7810" y="733498"/>
            <a:ext cx="8498685" cy="2951446"/>
          </a:xfrm>
          <a:prstGeom prst="rect">
            <a:avLst/>
          </a:prstGeom>
        </p:spPr>
      </p:pic>
      <p:sp>
        <p:nvSpPr>
          <p:cNvPr id="97" name="Ovale 96">
            <a:extLst>
              <a:ext uri="{FF2B5EF4-FFF2-40B4-BE49-F238E27FC236}">
                <a16:creationId xmlns:a16="http://schemas.microsoft.com/office/drawing/2014/main" id="{E6CA4C72-C947-669F-6DC2-1A83B7E79F1C}"/>
              </a:ext>
            </a:extLst>
          </p:cNvPr>
          <p:cNvSpPr/>
          <p:nvPr/>
        </p:nvSpPr>
        <p:spPr>
          <a:xfrm>
            <a:off x="2855373" y="1260186"/>
            <a:ext cx="247534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69E22658-A15C-DAC0-CD43-5D64663354C1}"/>
              </a:ext>
            </a:extLst>
          </p:cNvPr>
          <p:cNvSpPr/>
          <p:nvPr/>
        </p:nvSpPr>
        <p:spPr>
          <a:xfrm>
            <a:off x="2840486" y="2252158"/>
            <a:ext cx="2475348" cy="1426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9D561DDB-6D6D-3EA3-7234-3F25EEA8A236}"/>
              </a:ext>
            </a:extLst>
          </p:cNvPr>
          <p:cNvSpPr/>
          <p:nvPr/>
        </p:nvSpPr>
        <p:spPr>
          <a:xfrm>
            <a:off x="7646180" y="1467775"/>
            <a:ext cx="1169787" cy="482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341B0CF8-0030-69C9-F8B1-AAD75131C5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471" y="3503003"/>
            <a:ext cx="5516600" cy="1847666"/>
          </a:xfrm>
          <a:prstGeom prst="rect">
            <a:avLst/>
          </a:prstGeom>
        </p:spPr>
      </p:pic>
      <p:pic>
        <p:nvPicPr>
          <p:cNvPr id="103" name="Immagine 102">
            <a:extLst>
              <a:ext uri="{FF2B5EF4-FFF2-40B4-BE49-F238E27FC236}">
                <a16:creationId xmlns:a16="http://schemas.microsoft.com/office/drawing/2014/main" id="{8924709B-FD40-486E-19E9-08AE27ED4D5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6040" y="753364"/>
            <a:ext cx="8543704" cy="5309160"/>
          </a:xfrm>
          <a:prstGeom prst="rect">
            <a:avLst/>
          </a:prstGeom>
        </p:spPr>
      </p:pic>
      <p:sp>
        <p:nvSpPr>
          <p:cNvPr id="104" name="Ovale 103">
            <a:extLst>
              <a:ext uri="{FF2B5EF4-FFF2-40B4-BE49-F238E27FC236}">
                <a16:creationId xmlns:a16="http://schemas.microsoft.com/office/drawing/2014/main" id="{D66382A8-CBAE-7230-F0E6-7834A1C0C0A7}"/>
              </a:ext>
            </a:extLst>
          </p:cNvPr>
          <p:cNvSpPr/>
          <p:nvPr/>
        </p:nvSpPr>
        <p:spPr>
          <a:xfrm>
            <a:off x="2901938" y="1428802"/>
            <a:ext cx="224612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74621018-5769-7F51-F125-21CF2A5CD9D8}"/>
              </a:ext>
            </a:extLst>
          </p:cNvPr>
          <p:cNvSpPr/>
          <p:nvPr/>
        </p:nvSpPr>
        <p:spPr>
          <a:xfrm>
            <a:off x="7646180" y="1445181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6E4C151-3372-925D-A8AB-ECB49DBE78BD}"/>
              </a:ext>
            </a:extLst>
          </p:cNvPr>
          <p:cNvSpPr/>
          <p:nvPr/>
        </p:nvSpPr>
        <p:spPr>
          <a:xfrm>
            <a:off x="2833392" y="4021653"/>
            <a:ext cx="3222598" cy="1995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E91D3D8E-B31F-FBA6-0C20-D3CD3E025DB0}"/>
              </a:ext>
            </a:extLst>
          </p:cNvPr>
          <p:cNvSpPr txBox="1"/>
          <p:nvPr/>
        </p:nvSpPr>
        <p:spPr>
          <a:xfrm>
            <a:off x="2069063" y="1171508"/>
            <a:ext cx="4716624" cy="369331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this cross container communication works.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of course, it's not very convenient.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had to look up the IP address of the our container in order to then use it here.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Definitely not a lot of work, but still quite cumbersome.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also means that we always have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build a new image whenever the MongoDB container IP address changed, because we hard code that IP address here ,in the node app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this of course, is not ideal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here is an easier way of having multiple Docker containers talk to each other……</a:t>
            </a:r>
          </a:p>
        </p:txBody>
      </p:sp>
    </p:spTree>
    <p:extLst>
      <p:ext uri="{BB962C8B-B14F-4D97-AF65-F5344CB8AC3E}">
        <p14:creationId xmlns:p14="http://schemas.microsoft.com/office/powerpoint/2010/main" val="7676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5" grpId="0" animBg="1"/>
      <p:bldP spid="10" grpId="0" animBg="1"/>
      <p:bldP spid="12" grpId="0" animBg="1"/>
      <p:bldP spid="19" grpId="0" animBg="1"/>
      <p:bldP spid="22" grpId="0" animBg="1"/>
      <p:bldP spid="23" grpId="0" animBg="1"/>
      <p:bldP spid="26" grpId="0" animBg="1"/>
      <p:bldP spid="30" grpId="0" animBg="1"/>
      <p:bldP spid="44" grpId="0" animBg="1"/>
      <p:bldP spid="58" grpId="0" animBg="1"/>
      <p:bldP spid="64" grpId="0" animBg="1"/>
      <p:bldP spid="79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4" grpId="0" animBg="1"/>
      <p:bldP spid="97" grpId="0" animBg="1"/>
      <p:bldP spid="98" grpId="0" animBg="1"/>
      <p:bldP spid="99" grpId="0" animBg="1"/>
      <p:bldP spid="104" grpId="0" animBg="1"/>
      <p:bldP spid="105" grpId="0" animBg="1"/>
      <p:bldP spid="106" grpId="0" animBg="1"/>
      <p:bldP spid="1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67838107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CDE116-9C3E-84DD-BC7C-B9C2A996C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04" y="1412776"/>
            <a:ext cx="8570139" cy="28932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4023A6-6782-E35B-691B-E06114DBC49B}"/>
              </a:ext>
            </a:extLst>
          </p:cNvPr>
          <p:cNvSpPr txBox="1"/>
          <p:nvPr/>
        </p:nvSpPr>
        <p:spPr>
          <a:xfrm>
            <a:off x="1691680" y="4467533"/>
            <a:ext cx="6264696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idea is that you might have multiple containers and you want to allow communication between these containers.</a:t>
            </a:r>
          </a:p>
          <a:p>
            <a:r>
              <a:rPr lang="en-US" dirty="0">
                <a:solidFill>
                  <a:schemeClr val="bg1"/>
                </a:solidFill>
              </a:rPr>
              <a:t>With Docker, you can put all these containers into one and the same network by adding the --network option on the Docker run command.</a:t>
            </a:r>
          </a:p>
          <a:p>
            <a:r>
              <a:rPr lang="en-US" dirty="0">
                <a:solidFill>
                  <a:schemeClr val="bg1"/>
                </a:solidFill>
              </a:rPr>
              <a:t>This creates a network in which all containers are able to talk to each other.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A92AA26-CFC6-DB62-2A53-DF3785132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604" y="898036"/>
            <a:ext cx="8648830" cy="35694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EC9ADEB-02FE-FFD9-1625-13ADEC5241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476" y="977001"/>
            <a:ext cx="8690479" cy="5447926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FD4DBE66-678E-6648-CA41-001EFCDFE82E}"/>
              </a:ext>
            </a:extLst>
          </p:cNvPr>
          <p:cNvSpPr/>
          <p:nvPr/>
        </p:nvSpPr>
        <p:spPr>
          <a:xfrm>
            <a:off x="6444208" y="3428999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3C24E0B-8CE9-6B41-6B69-22278757B9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3131" y="3813001"/>
            <a:ext cx="6970535" cy="419199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A475E636-5781-14DF-45BF-EA136060C0EE}"/>
              </a:ext>
            </a:extLst>
          </p:cNvPr>
          <p:cNvSpPr/>
          <p:nvPr/>
        </p:nvSpPr>
        <p:spPr>
          <a:xfrm>
            <a:off x="6228184" y="3703332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512258D8-F5BB-CD76-4FD5-44FDB0162B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3130" y="4214346"/>
            <a:ext cx="6651317" cy="362856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4BA121FF-C3B1-FC17-3A00-9793A1421BE4}"/>
              </a:ext>
            </a:extLst>
          </p:cNvPr>
          <p:cNvSpPr/>
          <p:nvPr/>
        </p:nvSpPr>
        <p:spPr>
          <a:xfrm>
            <a:off x="6267530" y="4072374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9AF10EF-B79B-C3B6-EB8B-FF1F5411A4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7044" y="4699579"/>
            <a:ext cx="6974390" cy="433437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276D65CB-3870-6BF3-B5AB-84AE7A1865CD}"/>
              </a:ext>
            </a:extLst>
          </p:cNvPr>
          <p:cNvSpPr/>
          <p:nvPr/>
        </p:nvSpPr>
        <p:spPr>
          <a:xfrm>
            <a:off x="5900811" y="4521908"/>
            <a:ext cx="2941931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2759657C-A1F3-C23F-E097-4BA5E6A9A291}"/>
              </a:ext>
            </a:extLst>
          </p:cNvPr>
          <p:cNvSpPr/>
          <p:nvPr/>
        </p:nvSpPr>
        <p:spPr>
          <a:xfrm>
            <a:off x="1961301" y="4831341"/>
            <a:ext cx="3186763" cy="2531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21D71F1-A0B7-22A2-6F91-29E42EF40271}"/>
              </a:ext>
            </a:extLst>
          </p:cNvPr>
          <p:cNvSpPr txBox="1"/>
          <p:nvPr/>
        </p:nvSpPr>
        <p:spPr>
          <a:xfrm>
            <a:off x="2562827" y="1648027"/>
            <a:ext cx="4585996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ith this --network option, if I hit enter,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get an error that the network favorites net is not found.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Unlike with volumes, for networks,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Docker will not automatically create them for you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you want to run a container using a network, instead you have to create them on your own.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5B1F1E72-37BF-F0AA-8E53-4A3EFE397B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818" y="900945"/>
            <a:ext cx="8570139" cy="5091640"/>
          </a:xfrm>
          <a:prstGeom prst="rect">
            <a:avLst/>
          </a:prstGeom>
        </p:spPr>
      </p:pic>
      <p:sp>
        <p:nvSpPr>
          <p:cNvPr id="42" name="Ovale 41">
            <a:extLst>
              <a:ext uri="{FF2B5EF4-FFF2-40B4-BE49-F238E27FC236}">
                <a16:creationId xmlns:a16="http://schemas.microsoft.com/office/drawing/2014/main" id="{80B8BCF8-B646-FFB1-3583-105F98998462}"/>
              </a:ext>
            </a:extLst>
          </p:cNvPr>
          <p:cNvSpPr/>
          <p:nvPr/>
        </p:nvSpPr>
        <p:spPr>
          <a:xfrm>
            <a:off x="6186675" y="3334725"/>
            <a:ext cx="1080120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357C390B-CAD0-15BF-D133-EC20D0206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1301" y="3566046"/>
            <a:ext cx="6153348" cy="342145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258DC50A-AABC-E7BC-448F-F6539C528984}"/>
              </a:ext>
            </a:extLst>
          </p:cNvPr>
          <p:cNvSpPr/>
          <p:nvPr/>
        </p:nvSpPr>
        <p:spPr>
          <a:xfrm>
            <a:off x="6241889" y="3457988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3CAF3F23-EB83-9B1C-F30E-D100974126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7044" y="3928453"/>
            <a:ext cx="6651317" cy="824309"/>
          </a:xfrm>
          <a:prstGeom prst="rect">
            <a:avLst/>
          </a:prstGeom>
        </p:spPr>
      </p:pic>
      <p:sp>
        <p:nvSpPr>
          <p:cNvPr id="49" name="Ovale 48">
            <a:extLst>
              <a:ext uri="{FF2B5EF4-FFF2-40B4-BE49-F238E27FC236}">
                <a16:creationId xmlns:a16="http://schemas.microsoft.com/office/drawing/2014/main" id="{CB0C7736-20DE-62EE-7A16-321D7691F056}"/>
              </a:ext>
            </a:extLst>
          </p:cNvPr>
          <p:cNvSpPr/>
          <p:nvPr/>
        </p:nvSpPr>
        <p:spPr>
          <a:xfrm>
            <a:off x="6302463" y="3788637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8CE5DC56-31EC-81CD-09D5-74D0657BCED0}"/>
              </a:ext>
            </a:extLst>
          </p:cNvPr>
          <p:cNvSpPr/>
          <p:nvPr/>
        </p:nvSpPr>
        <p:spPr>
          <a:xfrm>
            <a:off x="2051720" y="4142439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FCD83600-47A7-64B0-DB73-6EF56C136C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85" y="4573718"/>
            <a:ext cx="2255550" cy="146353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B4F081B0-074D-097C-3BA7-3477D67C3DEF}"/>
              </a:ext>
            </a:extLst>
          </p:cNvPr>
          <p:cNvSpPr/>
          <p:nvPr/>
        </p:nvSpPr>
        <p:spPr>
          <a:xfrm>
            <a:off x="6241888" y="4490781"/>
            <a:ext cx="3078349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1F362059-71ED-3891-9D33-E92737FF22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0344" y="4759732"/>
            <a:ext cx="6682757" cy="250603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60072E93-C6B5-4BD3-3526-675B52873B7A}"/>
              </a:ext>
            </a:extLst>
          </p:cNvPr>
          <p:cNvSpPr/>
          <p:nvPr/>
        </p:nvSpPr>
        <p:spPr>
          <a:xfrm>
            <a:off x="2187322" y="2412221"/>
            <a:ext cx="2600702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7087D168-3EE2-4CDB-1E21-479DA04437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57528" y="2458892"/>
            <a:ext cx="3391373" cy="257211"/>
          </a:xfrm>
          <a:prstGeom prst="rect">
            <a:avLst/>
          </a:prstGeom>
        </p:spPr>
      </p:pic>
      <p:sp>
        <p:nvSpPr>
          <p:cNvPr id="65" name="Ovale 64">
            <a:extLst>
              <a:ext uri="{FF2B5EF4-FFF2-40B4-BE49-F238E27FC236}">
                <a16:creationId xmlns:a16="http://schemas.microsoft.com/office/drawing/2014/main" id="{E2DE13EC-19D3-8340-D2F0-72B7371A4008}"/>
              </a:ext>
            </a:extLst>
          </p:cNvPr>
          <p:cNvSpPr/>
          <p:nvPr/>
        </p:nvSpPr>
        <p:spPr>
          <a:xfrm>
            <a:off x="2163844" y="2416965"/>
            <a:ext cx="4078044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2FE2C7B-194C-2A7B-FD26-1573FADCF03D}"/>
              </a:ext>
            </a:extLst>
          </p:cNvPr>
          <p:cNvSpPr txBox="1"/>
          <p:nvPr/>
        </p:nvSpPr>
        <p:spPr>
          <a:xfrm>
            <a:off x="5041667" y="1315702"/>
            <a:ext cx="3571434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u="sng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he other Docker container's name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will also be translated by Docker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the IP address of that container</a:t>
            </a: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ECCA8D88-34E8-DB82-B4DA-D11B98CE4F6D}"/>
              </a:ext>
            </a:extLst>
          </p:cNvPr>
          <p:cNvCxnSpPr>
            <a:cxnSpLocks/>
          </p:cNvCxnSpPr>
          <p:nvPr/>
        </p:nvCxnSpPr>
        <p:spPr>
          <a:xfrm flipH="1">
            <a:off x="3707904" y="1556792"/>
            <a:ext cx="1440160" cy="95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magine 72">
            <a:extLst>
              <a:ext uri="{FF2B5EF4-FFF2-40B4-BE49-F238E27FC236}">
                <a16:creationId xmlns:a16="http://schemas.microsoft.com/office/drawing/2014/main" id="{648A174B-E398-A288-F3EC-949B56CC74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62484" y="4755059"/>
            <a:ext cx="2800741" cy="257211"/>
          </a:xfrm>
          <a:prstGeom prst="rect">
            <a:avLst/>
          </a:prstGeom>
        </p:spPr>
      </p:pic>
      <p:sp>
        <p:nvSpPr>
          <p:cNvPr id="74" name="Ovale 73">
            <a:extLst>
              <a:ext uri="{FF2B5EF4-FFF2-40B4-BE49-F238E27FC236}">
                <a16:creationId xmlns:a16="http://schemas.microsoft.com/office/drawing/2014/main" id="{6EE1943F-6D4F-7581-444B-949FB6ECB0D1}"/>
              </a:ext>
            </a:extLst>
          </p:cNvPr>
          <p:cNvSpPr/>
          <p:nvPr/>
        </p:nvSpPr>
        <p:spPr>
          <a:xfrm>
            <a:off x="5990056" y="4710991"/>
            <a:ext cx="2931378" cy="404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7B288184-426D-A760-0E14-52B4219335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6560" y="4993754"/>
            <a:ext cx="6916182" cy="658940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77FC59C6-9C6C-D8A4-5DC5-8557D63672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26560" y="5554109"/>
            <a:ext cx="7026611" cy="125553"/>
          </a:xfrm>
          <a:prstGeom prst="rect">
            <a:avLst/>
          </a:prstGeom>
        </p:spPr>
      </p:pic>
      <p:sp>
        <p:nvSpPr>
          <p:cNvPr id="100" name="Ovale 99">
            <a:extLst>
              <a:ext uri="{FF2B5EF4-FFF2-40B4-BE49-F238E27FC236}">
                <a16:creationId xmlns:a16="http://schemas.microsoft.com/office/drawing/2014/main" id="{8CA91780-60D0-8137-1362-96142B5B3AB8}"/>
              </a:ext>
            </a:extLst>
          </p:cNvPr>
          <p:cNvSpPr/>
          <p:nvPr/>
        </p:nvSpPr>
        <p:spPr>
          <a:xfrm>
            <a:off x="5364087" y="5471539"/>
            <a:ext cx="3956149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7" name="Immagine 106">
            <a:extLst>
              <a:ext uri="{FF2B5EF4-FFF2-40B4-BE49-F238E27FC236}">
                <a16:creationId xmlns:a16="http://schemas.microsoft.com/office/drawing/2014/main" id="{D73A3C9C-96C5-776C-F759-5F85CA2AAC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4905" y="5757195"/>
            <a:ext cx="6989112" cy="635919"/>
          </a:xfrm>
          <a:prstGeom prst="rect">
            <a:avLst/>
          </a:prstGeom>
        </p:spPr>
      </p:pic>
      <p:sp>
        <p:nvSpPr>
          <p:cNvPr id="109" name="Ovale 108">
            <a:extLst>
              <a:ext uri="{FF2B5EF4-FFF2-40B4-BE49-F238E27FC236}">
                <a16:creationId xmlns:a16="http://schemas.microsoft.com/office/drawing/2014/main" id="{6D1209E0-065D-48DB-9E81-CB1F71F1DF1F}"/>
              </a:ext>
            </a:extLst>
          </p:cNvPr>
          <p:cNvSpPr/>
          <p:nvPr/>
        </p:nvSpPr>
        <p:spPr>
          <a:xfrm>
            <a:off x="6608763" y="5733387"/>
            <a:ext cx="1080120" cy="161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C6A87202-54B2-85FC-F5B3-6A384A214AB8}"/>
              </a:ext>
            </a:extLst>
          </p:cNvPr>
          <p:cNvSpPr/>
          <p:nvPr/>
        </p:nvSpPr>
        <p:spPr>
          <a:xfrm>
            <a:off x="7885574" y="5945076"/>
            <a:ext cx="1080120" cy="3193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44257AB0-6834-CD1A-05EF-C8959A0787C7}"/>
              </a:ext>
            </a:extLst>
          </p:cNvPr>
          <p:cNvSpPr/>
          <p:nvPr/>
        </p:nvSpPr>
        <p:spPr>
          <a:xfrm>
            <a:off x="7380312" y="5395563"/>
            <a:ext cx="983843" cy="3807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3" name="Immagine 112">
            <a:extLst>
              <a:ext uri="{FF2B5EF4-FFF2-40B4-BE49-F238E27FC236}">
                <a16:creationId xmlns:a16="http://schemas.microsoft.com/office/drawing/2014/main" id="{E11F2A4A-D481-3EC6-8D7B-F37B833EDA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932" y="1066694"/>
            <a:ext cx="8239565" cy="5113772"/>
          </a:xfrm>
          <a:prstGeom prst="rect">
            <a:avLst/>
          </a:prstGeom>
        </p:spPr>
      </p:pic>
      <p:sp>
        <p:nvSpPr>
          <p:cNvPr id="114" name="Ovale 113">
            <a:extLst>
              <a:ext uri="{FF2B5EF4-FFF2-40B4-BE49-F238E27FC236}">
                <a16:creationId xmlns:a16="http://schemas.microsoft.com/office/drawing/2014/main" id="{5A6AFC5B-C386-03E2-C082-79116E767F5B}"/>
              </a:ext>
            </a:extLst>
          </p:cNvPr>
          <p:cNvSpPr/>
          <p:nvPr/>
        </p:nvSpPr>
        <p:spPr>
          <a:xfrm>
            <a:off x="2848947" y="1690997"/>
            <a:ext cx="260070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EC6AD835-6EFF-9716-31E4-FC3FBCE52C39}"/>
              </a:ext>
            </a:extLst>
          </p:cNvPr>
          <p:cNvSpPr/>
          <p:nvPr/>
        </p:nvSpPr>
        <p:spPr>
          <a:xfrm>
            <a:off x="7504673" y="1849854"/>
            <a:ext cx="987475" cy="3722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091BD965-E374-632A-EADE-F9DD7982A46F}"/>
              </a:ext>
            </a:extLst>
          </p:cNvPr>
          <p:cNvSpPr/>
          <p:nvPr/>
        </p:nvSpPr>
        <p:spPr>
          <a:xfrm>
            <a:off x="2939495" y="4493607"/>
            <a:ext cx="1488489" cy="6802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8" name="Immagine 117">
            <a:extLst>
              <a:ext uri="{FF2B5EF4-FFF2-40B4-BE49-F238E27FC236}">
                <a16:creationId xmlns:a16="http://schemas.microsoft.com/office/drawing/2014/main" id="{05156F69-9F2C-3637-4FB6-23F40BC890D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7345" y="1035554"/>
            <a:ext cx="8283307" cy="5144912"/>
          </a:xfrm>
          <a:prstGeom prst="rect">
            <a:avLst/>
          </a:prstGeom>
        </p:spPr>
      </p:pic>
      <p:sp>
        <p:nvSpPr>
          <p:cNvPr id="119" name="Ovale 118">
            <a:extLst>
              <a:ext uri="{FF2B5EF4-FFF2-40B4-BE49-F238E27FC236}">
                <a16:creationId xmlns:a16="http://schemas.microsoft.com/office/drawing/2014/main" id="{5792D170-FB0E-533D-CE57-6A6D3D567DD9}"/>
              </a:ext>
            </a:extLst>
          </p:cNvPr>
          <p:cNvSpPr/>
          <p:nvPr/>
        </p:nvSpPr>
        <p:spPr>
          <a:xfrm>
            <a:off x="2695582" y="1652948"/>
            <a:ext cx="21927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D192E8AE-7A0A-453B-FEF6-FBB0AAC46A45}"/>
              </a:ext>
            </a:extLst>
          </p:cNvPr>
          <p:cNvSpPr/>
          <p:nvPr/>
        </p:nvSpPr>
        <p:spPr>
          <a:xfrm>
            <a:off x="7475123" y="1649767"/>
            <a:ext cx="10893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DE088177-DA44-1CFF-BE01-4542A61D91EE}"/>
              </a:ext>
            </a:extLst>
          </p:cNvPr>
          <p:cNvSpPr/>
          <p:nvPr/>
        </p:nvSpPr>
        <p:spPr>
          <a:xfrm>
            <a:off x="2428132" y="4259037"/>
            <a:ext cx="3440158" cy="1771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3" name="Immagine 122">
            <a:extLst>
              <a:ext uri="{FF2B5EF4-FFF2-40B4-BE49-F238E27FC236}">
                <a16:creationId xmlns:a16="http://schemas.microsoft.com/office/drawing/2014/main" id="{A3605269-1926-3FE6-13B6-94C9915232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49" y="1042507"/>
            <a:ext cx="8357078" cy="5196512"/>
          </a:xfrm>
          <a:prstGeom prst="rect">
            <a:avLst/>
          </a:prstGeom>
        </p:spPr>
      </p:pic>
      <p:sp>
        <p:nvSpPr>
          <p:cNvPr id="124" name="Ovale 123">
            <a:extLst>
              <a:ext uri="{FF2B5EF4-FFF2-40B4-BE49-F238E27FC236}">
                <a16:creationId xmlns:a16="http://schemas.microsoft.com/office/drawing/2014/main" id="{6C2291E0-3964-58FE-880A-3C0F1FD25D1C}"/>
              </a:ext>
            </a:extLst>
          </p:cNvPr>
          <p:cNvSpPr/>
          <p:nvPr/>
        </p:nvSpPr>
        <p:spPr>
          <a:xfrm>
            <a:off x="2915325" y="1663079"/>
            <a:ext cx="234848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Ovale 124">
            <a:extLst>
              <a:ext uri="{FF2B5EF4-FFF2-40B4-BE49-F238E27FC236}">
                <a16:creationId xmlns:a16="http://schemas.microsoft.com/office/drawing/2014/main" id="{B43380EB-609E-4695-3189-AB9C3490A173}"/>
              </a:ext>
            </a:extLst>
          </p:cNvPr>
          <p:cNvSpPr/>
          <p:nvPr/>
        </p:nvSpPr>
        <p:spPr>
          <a:xfrm>
            <a:off x="7380312" y="1766345"/>
            <a:ext cx="1384705" cy="5007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A2F3449E-585E-4723-920C-578C797ECDD9}"/>
              </a:ext>
            </a:extLst>
          </p:cNvPr>
          <p:cNvSpPr/>
          <p:nvPr/>
        </p:nvSpPr>
        <p:spPr>
          <a:xfrm>
            <a:off x="2368279" y="4353953"/>
            <a:ext cx="3897019" cy="1824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8" name="Immagine 127">
            <a:extLst>
              <a:ext uri="{FF2B5EF4-FFF2-40B4-BE49-F238E27FC236}">
                <a16:creationId xmlns:a16="http://schemas.microsoft.com/office/drawing/2014/main" id="{30538038-7D14-0605-0979-100701EBFA3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6610" y="1424952"/>
            <a:ext cx="8584824" cy="4005302"/>
          </a:xfrm>
          <a:prstGeom prst="rect">
            <a:avLst/>
          </a:prstGeom>
        </p:spPr>
      </p:pic>
      <p:pic>
        <p:nvPicPr>
          <p:cNvPr id="130" name="Immagine 129">
            <a:extLst>
              <a:ext uri="{FF2B5EF4-FFF2-40B4-BE49-F238E27FC236}">
                <a16:creationId xmlns:a16="http://schemas.microsoft.com/office/drawing/2014/main" id="{323AF5A5-D605-5044-9BE0-A644194730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9832" y="4147929"/>
            <a:ext cx="742505" cy="5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24" grpId="0" animBg="1"/>
      <p:bldP spid="31" grpId="0" animBg="1"/>
      <p:bldP spid="34" grpId="0" animBg="1"/>
      <p:bldP spid="35" grpId="0" animBg="1"/>
      <p:bldP spid="38" grpId="0" animBg="1"/>
      <p:bldP spid="42" grpId="0" animBg="1"/>
      <p:bldP spid="46" grpId="0" animBg="1"/>
      <p:bldP spid="49" grpId="0" animBg="1"/>
      <p:bldP spid="50" grpId="0" animBg="1"/>
      <p:bldP spid="54" grpId="0" animBg="1"/>
      <p:bldP spid="61" grpId="0" animBg="1"/>
      <p:bldP spid="65" grpId="0" animBg="1"/>
      <p:bldP spid="67" grpId="0" animBg="1"/>
      <p:bldP spid="74" grpId="0" animBg="1"/>
      <p:bldP spid="100" grpId="0" animBg="1"/>
      <p:bldP spid="109" grpId="0" animBg="1"/>
      <p:bldP spid="110" grpId="0" animBg="1"/>
      <p:bldP spid="111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4" grpId="0" animBg="1"/>
      <p:bldP spid="125" grpId="0" animBg="1"/>
      <p:bldP spid="1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0558715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EDA398-6CAE-739A-591E-A2418142A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10" y="980728"/>
            <a:ext cx="7535327" cy="26197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0C9F0E6-6B61-ACD6-F16D-4CD3B46B9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611" y="3717032"/>
            <a:ext cx="7563906" cy="23434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632C1D9-54A0-6D13-2FC9-D16821061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851" y="1011317"/>
            <a:ext cx="7649643" cy="24673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5E59FA-4187-A48C-AC38-2A0BE863C5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190" y="3631058"/>
            <a:ext cx="777348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09174770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E294A7-6CB1-4407-F895-18E566AC5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980728"/>
            <a:ext cx="6468378" cy="38772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EED7B5-EB2D-BE4C-A6CF-9CF6FBFD51AC}"/>
              </a:ext>
            </a:extLst>
          </p:cNvPr>
          <p:cNvSpPr txBox="1"/>
          <p:nvPr/>
        </p:nvSpPr>
        <p:spPr>
          <a:xfrm>
            <a:off x="749405" y="5157192"/>
            <a:ext cx="7200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PLEASE OPEN WITH VISUAL STUDIO CODE «network </a:t>
            </a:r>
            <a:r>
              <a:rPr lang="it-IT" dirty="0" err="1">
                <a:solidFill>
                  <a:schemeClr val="bg1"/>
                </a:solidFill>
              </a:rPr>
              <a:t>starting</a:t>
            </a:r>
            <a:r>
              <a:rPr lang="it-IT" dirty="0">
                <a:solidFill>
                  <a:schemeClr val="bg1"/>
                </a:solidFill>
              </a:rPr>
              <a:t> setup» folder</a:t>
            </a:r>
          </a:p>
        </p:txBody>
      </p:sp>
    </p:spTree>
    <p:extLst>
      <p:ext uri="{BB962C8B-B14F-4D97-AF65-F5344CB8AC3E}">
        <p14:creationId xmlns:p14="http://schemas.microsoft.com/office/powerpoint/2010/main" val="1643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6745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DE6D68-2F2C-D368-DA7F-C2E5FC66B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78" y="1052736"/>
            <a:ext cx="8279643" cy="534771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C0470BE1-2951-A3CC-427F-60BE9D29E6EE}"/>
              </a:ext>
            </a:extLst>
          </p:cNvPr>
          <p:cNvSpPr/>
          <p:nvPr/>
        </p:nvSpPr>
        <p:spPr>
          <a:xfrm>
            <a:off x="710054" y="1844824"/>
            <a:ext cx="720080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E78C4D-7D2B-19A8-A999-97EC7D628681}"/>
              </a:ext>
            </a:extLst>
          </p:cNvPr>
          <p:cNvSpPr/>
          <p:nvPr/>
        </p:nvSpPr>
        <p:spPr>
          <a:xfrm>
            <a:off x="3707904" y="3212976"/>
            <a:ext cx="22322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073E01-132A-FE2F-F6B5-B0D22EBFF85E}"/>
              </a:ext>
            </a:extLst>
          </p:cNvPr>
          <p:cNvSpPr txBox="1"/>
          <p:nvPr/>
        </p:nvSpPr>
        <p:spPr>
          <a:xfrm>
            <a:off x="5940152" y="863042"/>
            <a:ext cx="3088114" cy="563231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Axios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which is a third party package, which has also mentioned in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package.json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as a dependency.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I'm using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Axios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to send a GET request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this Star Wars API here.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this is not an API created or owned by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us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not a Docker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a website in the end, a web API, which you can also visit.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example,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swapi.dev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api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/films will yield some data, some information about the Star Wars movies.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this is simply a dummy API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we can use to play around with it in dummy demo applications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5CB1BEF-8293-11D5-AE38-42B3633D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78" y="1385536"/>
            <a:ext cx="6684145" cy="4086927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9139468E-0780-C8F4-48AC-ADE87CF3A088}"/>
              </a:ext>
            </a:extLst>
          </p:cNvPr>
          <p:cNvSpPr/>
          <p:nvPr/>
        </p:nvSpPr>
        <p:spPr>
          <a:xfrm>
            <a:off x="710054" y="1228941"/>
            <a:ext cx="1080120" cy="4494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AD37A1-FFE8-0608-EA7D-D01118C9B2C5}"/>
              </a:ext>
            </a:extLst>
          </p:cNvPr>
          <p:cNvSpPr txBox="1"/>
          <p:nvPr/>
        </p:nvSpPr>
        <p:spPr>
          <a:xfrm>
            <a:off x="1070094" y="2924944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application  ”app.js” will actually create another API, which then will live in a container later,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this API,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we are building here, will reach out to another API, this Star Wars API to fetch movie and character data from there.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A1BD2BE-3762-0250-6200-D1CFEE06330B}"/>
              </a:ext>
            </a:extLst>
          </p:cNvPr>
          <p:cNvSpPr txBox="1"/>
          <p:nvPr/>
        </p:nvSpPr>
        <p:spPr>
          <a:xfrm>
            <a:off x="1070094" y="1678449"/>
            <a:ext cx="4572000" cy="39703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 I just want to highlight already that this is a Node application that sends an HTTP request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some other website in this case, and therefore will definitely have HTTP communication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between this app and this Star Wars API website.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if we put this Node app into a container,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need to ensure that this request can still be sent and that it can go from inside our container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outside the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that is one possible way of communicating in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ending an HTTP request to some other website or web API.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FC75843-C867-CAFF-2DAC-23588D247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4" y="1052736"/>
            <a:ext cx="8618839" cy="50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8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1" grpId="0" animBg="1"/>
      <p:bldP spid="14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0596641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FFE24C8-828E-9E68-25C1-EACB293E21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208"/>
          <a:stretch/>
        </p:blipFill>
        <p:spPr>
          <a:xfrm>
            <a:off x="321819" y="837627"/>
            <a:ext cx="8383170" cy="30954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2ACF8C-CD91-B79E-191F-9A454234BC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813"/>
          <a:stretch/>
        </p:blipFill>
        <p:spPr>
          <a:xfrm>
            <a:off x="321819" y="3933056"/>
            <a:ext cx="8383170" cy="127624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3E71B1-BE82-7BB2-6E07-7B0E799FA334}"/>
              </a:ext>
            </a:extLst>
          </p:cNvPr>
          <p:cNvSpPr txBox="1"/>
          <p:nvPr/>
        </p:nvSpPr>
        <p:spPr>
          <a:xfrm>
            <a:off x="323528" y="5134911"/>
            <a:ext cx="8383169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Maybe we also have something on our hosting machine, some web service or a database, anything like that,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and we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wanna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talk to that from inside our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app.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we then still want to communicate with something outside of the container but something is not a website or anything like that, but instead it's a service running on our host machine. Just not a service in a network container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let's say, but simply a database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E6ABB67-EC40-3411-9E17-349B5F2BA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11" y="869810"/>
            <a:ext cx="8380965" cy="538699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795C61-DF93-4189-C316-9F192D60FCF5}"/>
              </a:ext>
            </a:extLst>
          </p:cNvPr>
          <p:cNvSpPr txBox="1"/>
          <p:nvPr/>
        </p:nvSpPr>
        <p:spPr>
          <a:xfrm>
            <a:off x="5724128" y="1024151"/>
            <a:ext cx="2837444" cy="507831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e do not just have code to talk to this Star Wars API.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We also have code to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fetch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and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store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data in our own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And therefore we also have code to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connect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to this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In this case, we're going to use MongoDB which is a quite popular database engine.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You could say a database solution, which we can use and we're going to connect to a Mongo database here which runs on our host machine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.</a:t>
            </a:r>
            <a:endParaRPr lang="en-US" b="0" i="0" dirty="0">
              <a:solidFill>
                <a:schemeClr val="bg1"/>
              </a:solidFill>
              <a:latin typeface="Udemy Sans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D1D73F9-3A4E-63E7-2E6E-0582187D634B}"/>
              </a:ext>
            </a:extLst>
          </p:cNvPr>
          <p:cNvCxnSpPr/>
          <p:nvPr/>
        </p:nvCxnSpPr>
        <p:spPr>
          <a:xfrm flipH="1">
            <a:off x="4572000" y="1772816"/>
            <a:ext cx="3240360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98F771AD-917C-3245-40B3-7DDE8784D300}"/>
              </a:ext>
            </a:extLst>
          </p:cNvPr>
          <p:cNvSpPr/>
          <p:nvPr/>
        </p:nvSpPr>
        <p:spPr>
          <a:xfrm>
            <a:off x="1623727" y="2537752"/>
            <a:ext cx="2923196" cy="10741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B62B15C-06C1-5291-DF40-53150B7CA280}"/>
              </a:ext>
            </a:extLst>
          </p:cNvPr>
          <p:cNvCxnSpPr>
            <a:cxnSpLocks/>
          </p:cNvCxnSpPr>
          <p:nvPr/>
        </p:nvCxnSpPr>
        <p:spPr>
          <a:xfrm flipH="1">
            <a:off x="4716016" y="2103156"/>
            <a:ext cx="1728192" cy="1613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Ovale 33">
            <a:extLst>
              <a:ext uri="{FF2B5EF4-FFF2-40B4-BE49-F238E27FC236}">
                <a16:creationId xmlns:a16="http://schemas.microsoft.com/office/drawing/2014/main" id="{8A71B837-01B5-3424-DD36-B5AE405D8C23}"/>
              </a:ext>
            </a:extLst>
          </p:cNvPr>
          <p:cNvSpPr/>
          <p:nvPr/>
        </p:nvSpPr>
        <p:spPr>
          <a:xfrm>
            <a:off x="899592" y="3492261"/>
            <a:ext cx="4818915" cy="279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36D84B6E-9B9E-0A13-4BDC-E081D5141070}"/>
              </a:ext>
            </a:extLst>
          </p:cNvPr>
          <p:cNvCxnSpPr>
            <a:cxnSpLocks/>
          </p:cNvCxnSpPr>
          <p:nvPr/>
        </p:nvCxnSpPr>
        <p:spPr>
          <a:xfrm flipH="1">
            <a:off x="4427984" y="2933328"/>
            <a:ext cx="2298635" cy="213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2F5B1F4B-798B-7BA1-B5D7-268A7A1E5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200" y="5070745"/>
            <a:ext cx="6687407" cy="1925557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2FD86075-71E8-913A-BEEE-3CD511E67CB2}"/>
              </a:ext>
            </a:extLst>
          </p:cNvPr>
          <p:cNvSpPr/>
          <p:nvPr/>
        </p:nvSpPr>
        <p:spPr>
          <a:xfrm>
            <a:off x="1043609" y="5070745"/>
            <a:ext cx="4574484" cy="18184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3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6" grpId="0" animBg="1"/>
      <p:bldP spid="29" grpId="0" animBg="1"/>
      <p:bldP spid="29" grpId="1" animBg="1"/>
      <p:bldP spid="34" grpId="0" animBg="1"/>
      <p:bldP spid="34" grpId="1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61147794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C1FC29-7BC2-D8B3-D51C-1A78D51E0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21" y="928264"/>
            <a:ext cx="8735644" cy="446784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434BC-F1A0-AB3E-FC64-D3C760EC51E9}"/>
              </a:ext>
            </a:extLst>
          </p:cNvPr>
          <p:cNvSpPr txBox="1"/>
          <p:nvPr/>
        </p:nvSpPr>
        <p:spPr>
          <a:xfrm>
            <a:off x="5961015" y="2420888"/>
            <a:ext cx="2862064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you could encounter in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 that would be that your application running inside of your container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wants to talk to another container.</a:t>
            </a:r>
          </a:p>
          <a:p>
            <a:r>
              <a:rPr lang="en-US" dirty="0">
                <a:solidFill>
                  <a:schemeClr val="bg1"/>
                </a:solidFill>
              </a:rPr>
              <a:t>So communication between multiple containers is also a quite common scenario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57BF14C-5B44-86F4-7AE8-61AB2B3216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8" y="2092970"/>
            <a:ext cx="2991267" cy="241016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404B5B1-30D6-3F80-8B69-2B83DF7AF648}"/>
              </a:ext>
            </a:extLst>
          </p:cNvPr>
          <p:cNvCxnSpPr/>
          <p:nvPr/>
        </p:nvCxnSpPr>
        <p:spPr>
          <a:xfrm flipH="1" flipV="1">
            <a:off x="2771800" y="3429000"/>
            <a:ext cx="1008112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E217C7-2BCA-AE24-4B71-51058C1739D0}"/>
              </a:ext>
            </a:extLst>
          </p:cNvPr>
          <p:cNvSpPr txBox="1"/>
          <p:nvPr/>
        </p:nvSpPr>
        <p:spPr>
          <a:xfrm>
            <a:off x="1979712" y="5534090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is </a:t>
            </a:r>
            <a:r>
              <a:rPr lang="en-US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strongly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recommended and the best practice that every container should just do one main thing.</a:t>
            </a:r>
          </a:p>
        </p:txBody>
      </p:sp>
    </p:spTree>
    <p:extLst>
      <p:ext uri="{BB962C8B-B14F-4D97-AF65-F5344CB8AC3E}">
        <p14:creationId xmlns:p14="http://schemas.microsoft.com/office/powerpoint/2010/main" val="29374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6478062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DA6A88-8176-C55D-0891-DBA550A9E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851996"/>
            <a:ext cx="6506483" cy="57157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24AE9A33-59C1-72B7-A451-C45EEA5762F5}"/>
              </a:ext>
            </a:extLst>
          </p:cNvPr>
          <p:cNvSpPr/>
          <p:nvPr/>
        </p:nvSpPr>
        <p:spPr>
          <a:xfrm>
            <a:off x="1250376" y="888235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CA11C77-BCD5-5304-1D56-4B8A76A92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772816"/>
            <a:ext cx="4429743" cy="1362265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12581031-B74A-4CD5-FAE4-714E738E784E}"/>
              </a:ext>
            </a:extLst>
          </p:cNvPr>
          <p:cNvSpPr/>
          <p:nvPr/>
        </p:nvSpPr>
        <p:spPr>
          <a:xfrm>
            <a:off x="1250376" y="1708841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D9CDFB9-2009-51FA-B710-E9CA308DA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2329200"/>
            <a:ext cx="2876951" cy="85737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9F51510F-D847-B97E-61AC-56AAA6F03996}"/>
              </a:ext>
            </a:extLst>
          </p:cNvPr>
          <p:cNvSpPr/>
          <p:nvPr/>
        </p:nvSpPr>
        <p:spPr>
          <a:xfrm>
            <a:off x="1250376" y="2476022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58534AF-B399-43DB-FF5D-F134EE876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7744" y="3429180"/>
            <a:ext cx="4153480" cy="144800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3967D65-E152-1BE3-DE76-627100014F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5544" y="1456774"/>
            <a:ext cx="5058683" cy="52292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27423C8-46FF-5222-B1B6-5988591B93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2067" y="289598"/>
            <a:ext cx="6392167" cy="3896269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2DC08398-4EE6-D73C-DDDF-736FCADCAD1B}"/>
              </a:ext>
            </a:extLst>
          </p:cNvPr>
          <p:cNvSpPr/>
          <p:nvPr/>
        </p:nvSpPr>
        <p:spPr>
          <a:xfrm>
            <a:off x="1250376" y="5641969"/>
            <a:ext cx="374174" cy="364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EE52818-B3EB-7617-40B6-A76CC25C42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035" y="2865475"/>
            <a:ext cx="3982006" cy="2514951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53C1650-2C0A-770F-B3DA-A40803000650}"/>
              </a:ext>
            </a:extLst>
          </p:cNvPr>
          <p:cNvSpPr txBox="1"/>
          <p:nvPr/>
        </p:nvSpPr>
        <p:spPr>
          <a:xfrm>
            <a:off x="1095771" y="1047253"/>
            <a:ext cx="457200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will start this application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it won't work on your system.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because you will need MongoDB to be installed for that.</a:t>
            </a:r>
          </a:p>
          <a:p>
            <a:r>
              <a:rPr lang="en-US" dirty="0">
                <a:solidFill>
                  <a:schemeClr val="bg1"/>
                </a:solidFill>
              </a:rPr>
              <a:t>You don't need to install MongoDB now,</a:t>
            </a:r>
          </a:p>
          <a:p>
            <a:r>
              <a:rPr lang="en-US" dirty="0">
                <a:solidFill>
                  <a:schemeClr val="bg1"/>
                </a:solidFill>
              </a:rPr>
              <a:t>because we're going to </a:t>
            </a:r>
            <a:r>
              <a:rPr lang="en-US" dirty="0" err="1">
                <a:solidFill>
                  <a:schemeClr val="bg1"/>
                </a:solidFill>
              </a:rPr>
              <a:t>dockerize</a:t>
            </a:r>
            <a:r>
              <a:rPr lang="en-US" dirty="0">
                <a:solidFill>
                  <a:schemeClr val="bg1"/>
                </a:solidFill>
              </a:rPr>
              <a:t> this anyways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Therefore you can't run this code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we're going to put it into a container anyways.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/>
              <a:t> </a:t>
            </a:r>
            <a:r>
              <a:rPr lang="en-US" sz="2400" b="1" dirty="0">
                <a:solidFill>
                  <a:schemeClr val="bg1"/>
                </a:solidFill>
              </a:rPr>
              <a:t>Let put it into a container……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39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17" grpId="0" animBg="1"/>
      <p:bldP spid="17" grpId="1" animBg="1"/>
      <p:bldP spid="17" grpId="2" animBg="1"/>
      <p:bldP spid="20" grpId="0" animBg="1"/>
      <p:bldP spid="20" grpId="1" animBg="1"/>
      <p:bldP spid="32" grpId="0" animBg="1"/>
      <p:bldP spid="32" grpId="1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14331056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30338D-5013-DCA6-BE41-CA0AC73B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815448"/>
            <a:ext cx="8513320" cy="570398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38F94F25-2CE8-D70F-43B8-CF4A03EC7050}"/>
              </a:ext>
            </a:extLst>
          </p:cNvPr>
          <p:cNvSpPr/>
          <p:nvPr/>
        </p:nvSpPr>
        <p:spPr>
          <a:xfrm>
            <a:off x="1979712" y="1113984"/>
            <a:ext cx="2016224" cy="2098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B5688C2-F40F-D78D-FCE5-4D82ABA07C9E}"/>
              </a:ext>
            </a:extLst>
          </p:cNvPr>
          <p:cNvSpPr/>
          <p:nvPr/>
        </p:nvSpPr>
        <p:spPr>
          <a:xfrm>
            <a:off x="6804248" y="4365104"/>
            <a:ext cx="187220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F759827-17B1-657A-5F57-E737CE4EC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720" y="4365103"/>
            <a:ext cx="6857136" cy="2154325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63559879-15C5-BD0A-A86F-7B0A0633085E}"/>
              </a:ext>
            </a:extLst>
          </p:cNvPr>
          <p:cNvSpPr/>
          <p:nvPr/>
        </p:nvSpPr>
        <p:spPr>
          <a:xfrm>
            <a:off x="5448389" y="4625806"/>
            <a:ext cx="282205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9DD740A-4AED-E1DA-2E72-D3A9DB1E3B41}"/>
              </a:ext>
            </a:extLst>
          </p:cNvPr>
          <p:cNvSpPr txBox="1"/>
          <p:nvPr/>
        </p:nvSpPr>
        <p:spPr>
          <a:xfrm>
            <a:off x="4120449" y="1397675"/>
            <a:ext cx="4572000" cy="289310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 need no volume because this application does not write anything to any file which would need to survive a container shut down and removal.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There is nothing which needs to survive that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except for the data stored in the database,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that database is not part of this container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if I now have a look at my running containers</a:t>
            </a:r>
          </a:p>
          <a:p>
            <a:r>
              <a:rPr lang="en-US" dirty="0">
                <a:solidFill>
                  <a:schemeClr val="bg1"/>
                </a:solidFill>
              </a:rPr>
              <a:t>with docker </a:t>
            </a:r>
            <a:r>
              <a:rPr lang="en-US" dirty="0" err="1">
                <a:solidFill>
                  <a:schemeClr val="bg1"/>
                </a:solidFill>
              </a:rPr>
              <a:t>ps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I see no containers there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19BA94D-A252-A3E7-C419-B66A0470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7" y="5069704"/>
            <a:ext cx="5056937" cy="425963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0F92F144-E6C1-1C5D-8005-6E854AD7489D}"/>
              </a:ext>
            </a:extLst>
          </p:cNvPr>
          <p:cNvSpPr/>
          <p:nvPr/>
        </p:nvSpPr>
        <p:spPr>
          <a:xfrm>
            <a:off x="6571848" y="4986364"/>
            <a:ext cx="67653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B4753A6-A3C3-2174-7789-4A2355EBA5EE}"/>
              </a:ext>
            </a:extLst>
          </p:cNvPr>
          <p:cNvSpPr/>
          <p:nvPr/>
        </p:nvSpPr>
        <p:spPr>
          <a:xfrm>
            <a:off x="1979712" y="5076610"/>
            <a:ext cx="396044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B4FFC40C-A341-6D70-8C4E-E60E01A65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27" y="5437256"/>
            <a:ext cx="6683962" cy="140054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3C37FF54-FFB3-41EB-E3CA-E49C2AD1D852}"/>
              </a:ext>
            </a:extLst>
          </p:cNvPr>
          <p:cNvSpPr/>
          <p:nvPr/>
        </p:nvSpPr>
        <p:spPr>
          <a:xfrm>
            <a:off x="6034175" y="5357736"/>
            <a:ext cx="282205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BA19CD32-4EAE-5513-9E2F-975C5B3F03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7886" y="5618439"/>
            <a:ext cx="6156176" cy="878313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F2BA7C9A-0EBD-966A-7FBF-1F0F35C43EEC}"/>
              </a:ext>
            </a:extLst>
          </p:cNvPr>
          <p:cNvSpPr/>
          <p:nvPr/>
        </p:nvSpPr>
        <p:spPr>
          <a:xfrm>
            <a:off x="2464084" y="5797379"/>
            <a:ext cx="1656365" cy="1587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755E70-B91C-2C6E-A3F4-1CD1593AC6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544" y="2044121"/>
            <a:ext cx="4353533" cy="2486372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6B45442-F582-58D7-B1E7-498A43BAAFB7}"/>
              </a:ext>
            </a:extLst>
          </p:cNvPr>
          <p:cNvSpPr txBox="1"/>
          <p:nvPr/>
        </p:nvSpPr>
        <p:spPr>
          <a:xfrm>
            <a:off x="4345245" y="4317936"/>
            <a:ext cx="457200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B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efore we look into fixing this,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want see if sending HTTP requests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some other website would work.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in order to test this, we can copy app listen 3000 here and move that out of this mongoose connect code and temporarily comment this mongoose connect code out.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D0410D7B-EB74-D5B0-21AB-C560CB84EE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44" y="57628"/>
            <a:ext cx="5579543" cy="4123698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40CCC1A-4C5D-F84E-5901-A5AAEFB76886}"/>
              </a:ext>
            </a:extLst>
          </p:cNvPr>
          <p:cNvCxnSpPr/>
          <p:nvPr/>
        </p:nvCxnSpPr>
        <p:spPr>
          <a:xfrm flipH="1" flipV="1">
            <a:off x="1979712" y="2044121"/>
            <a:ext cx="3600400" cy="3533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E7D595F4-9D6E-F0BE-A0BC-C9D55D3B11E6}"/>
              </a:ext>
            </a:extLst>
          </p:cNvPr>
          <p:cNvSpPr/>
          <p:nvPr/>
        </p:nvSpPr>
        <p:spPr>
          <a:xfrm>
            <a:off x="532858" y="2104466"/>
            <a:ext cx="3353016" cy="225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70FD6D33-6C1F-1565-4540-EC83654DC7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4492" y="4335269"/>
            <a:ext cx="6840530" cy="2161483"/>
          </a:xfrm>
          <a:prstGeom prst="rect">
            <a:avLst/>
          </a:prstGeom>
        </p:spPr>
      </p:pic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59C9D0F-7ABC-ADB0-0105-A60276130C58}"/>
              </a:ext>
            </a:extLst>
          </p:cNvPr>
          <p:cNvCxnSpPr>
            <a:cxnSpLocks/>
            <a:endCxn id="45" idx="5"/>
          </p:cNvCxnSpPr>
          <p:nvPr/>
        </p:nvCxnSpPr>
        <p:spPr>
          <a:xfrm flipH="1" flipV="1">
            <a:off x="3394836" y="4029912"/>
            <a:ext cx="1426241" cy="2109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7152D027-3283-63C3-D13D-EDCF2A6A2AFC}"/>
              </a:ext>
            </a:extLst>
          </p:cNvPr>
          <p:cNvSpPr/>
          <p:nvPr/>
        </p:nvSpPr>
        <p:spPr>
          <a:xfrm>
            <a:off x="6787007" y="4264777"/>
            <a:ext cx="2010795" cy="377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7B54CB75-3D84-2D16-2ABC-D2D54B608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492" y="4367045"/>
            <a:ext cx="6814364" cy="2154325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5CAF8B0E-8414-4DE9-FCDF-E9D2619AD42E}"/>
              </a:ext>
            </a:extLst>
          </p:cNvPr>
          <p:cNvSpPr/>
          <p:nvPr/>
        </p:nvSpPr>
        <p:spPr>
          <a:xfrm>
            <a:off x="5925408" y="4487039"/>
            <a:ext cx="2923196" cy="6215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ED8CCECB-3B60-9955-12D8-7AD408C5D085}"/>
              </a:ext>
            </a:extLst>
          </p:cNvPr>
          <p:cNvSpPr/>
          <p:nvPr/>
        </p:nvSpPr>
        <p:spPr>
          <a:xfrm>
            <a:off x="6491053" y="4677863"/>
            <a:ext cx="320425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646FF4C5-796A-2A02-B5E3-015C6D2AD0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299" y="5172599"/>
            <a:ext cx="6741751" cy="498182"/>
          </a:xfrm>
          <a:prstGeom prst="rect">
            <a:avLst/>
          </a:prstGeom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EFF45D41-0359-CE24-1B90-783C866D5D93}"/>
              </a:ext>
            </a:extLst>
          </p:cNvPr>
          <p:cNvSpPr/>
          <p:nvPr/>
        </p:nvSpPr>
        <p:spPr>
          <a:xfrm>
            <a:off x="5961208" y="5147291"/>
            <a:ext cx="676534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235BECAA-D1CB-028C-FD82-E4352A60D467}"/>
              </a:ext>
            </a:extLst>
          </p:cNvPr>
          <p:cNvSpPr/>
          <p:nvPr/>
        </p:nvSpPr>
        <p:spPr>
          <a:xfrm>
            <a:off x="2082747" y="5300788"/>
            <a:ext cx="3951427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82A1E1F3-1064-3F59-B67F-1E686AF713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544" y="1047551"/>
            <a:ext cx="8330258" cy="4996347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6BA501EF-7299-C958-9013-51231428B487}"/>
              </a:ext>
            </a:extLst>
          </p:cNvPr>
          <p:cNvSpPr/>
          <p:nvPr/>
        </p:nvSpPr>
        <p:spPr>
          <a:xfrm>
            <a:off x="1420233" y="995629"/>
            <a:ext cx="1758640" cy="380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B5C8F00A-6DAC-DF6B-D120-3301618E97F0}"/>
              </a:ext>
            </a:extLst>
          </p:cNvPr>
          <p:cNvSpPr txBox="1"/>
          <p:nvPr/>
        </p:nvSpPr>
        <p:spPr>
          <a:xfrm>
            <a:off x="2244012" y="2690336"/>
            <a:ext cx="4599992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Containers can send requests to the World Wide Web.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You can communicate with web API's and web pages from inside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applications.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Sending requests from inside your container</a:t>
            </a:r>
          </a:p>
          <a:p>
            <a:r>
              <a:rPr lang="en-US" dirty="0">
                <a:solidFill>
                  <a:schemeClr val="bg1"/>
                </a:solidFill>
              </a:rPr>
              <a:t>to the World Wide Web just works.</a:t>
            </a:r>
          </a:p>
          <a:p>
            <a:r>
              <a:rPr lang="en-US" dirty="0">
                <a:solidFill>
                  <a:schemeClr val="bg1"/>
                </a:solidFill>
              </a:rPr>
              <a:t>It works out of the box without any special setting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C57E44C2-C50F-6354-E7B6-EC307357BF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450" y="1468561"/>
            <a:ext cx="7778447" cy="3668334"/>
          </a:xfrm>
          <a:prstGeom prst="rect">
            <a:avLst/>
          </a:prstGeom>
        </p:spPr>
      </p:pic>
      <p:sp>
        <p:nvSpPr>
          <p:cNvPr id="69" name="Ovale 68">
            <a:extLst>
              <a:ext uri="{FF2B5EF4-FFF2-40B4-BE49-F238E27FC236}">
                <a16:creationId xmlns:a16="http://schemas.microsoft.com/office/drawing/2014/main" id="{F197A6C2-A75C-9C2B-A9C1-30B2E3D9815B}"/>
              </a:ext>
            </a:extLst>
          </p:cNvPr>
          <p:cNvSpPr/>
          <p:nvPr/>
        </p:nvSpPr>
        <p:spPr>
          <a:xfrm>
            <a:off x="7599537" y="1980929"/>
            <a:ext cx="891451" cy="6486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6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  <p:bldP spid="18" grpId="0" animBg="1"/>
      <p:bldP spid="24" grpId="0" animBg="1"/>
      <p:bldP spid="25" grpId="0" animBg="1"/>
      <p:bldP spid="29" grpId="0" animBg="1"/>
      <p:bldP spid="35" grpId="0" animBg="1"/>
      <p:bldP spid="40" grpId="0" animBg="1"/>
      <p:bldP spid="45" grpId="0" animBg="1"/>
      <p:bldP spid="51" grpId="0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4" grpId="0" animBg="1"/>
      <p:bldP spid="66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7226710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2BD44D-321D-55A0-1710-01B59C14C758}"/>
              </a:ext>
            </a:extLst>
          </p:cNvPr>
          <p:cNvSpPr txBox="1"/>
          <p:nvPr/>
        </p:nvSpPr>
        <p:spPr>
          <a:xfrm>
            <a:off x="2195736" y="1052736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Sending HTTP requests to outside APIs works,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but what about services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or servers running on our local host machine?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At the moment, this is not working, which is why I had to comment this code out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FB31B7-9F01-42D7-51F9-7C2408451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995" y="2736249"/>
            <a:ext cx="5239481" cy="31151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819B1-1195-72B8-0734-6D246AA6DAE0}"/>
              </a:ext>
            </a:extLst>
          </p:cNvPr>
          <p:cNvSpPr txBox="1"/>
          <p:nvPr/>
        </p:nvSpPr>
        <p:spPr>
          <a:xfrm>
            <a:off x="2195735" y="6039643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Please remove comment and </a:t>
            </a:r>
            <a:r>
              <a:rPr lang="en-US" dirty="0" err="1">
                <a:solidFill>
                  <a:schemeClr val="bg1"/>
                </a:solidFill>
                <a:latin typeface="Udemy Sans"/>
              </a:rPr>
              <a:t>app.listen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(3000) on top of this code….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6A410E4-F02E-A10D-29E0-064F823DE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8" y="915736"/>
            <a:ext cx="8609466" cy="5685405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181D5B7-96A6-7FF2-D036-11200E490824}"/>
              </a:ext>
            </a:extLst>
          </p:cNvPr>
          <p:cNvSpPr/>
          <p:nvPr/>
        </p:nvSpPr>
        <p:spPr>
          <a:xfrm>
            <a:off x="2987824" y="3429001"/>
            <a:ext cx="151216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D9E201D8-3980-F37A-54E6-7DF8DF62E788}"/>
              </a:ext>
            </a:extLst>
          </p:cNvPr>
          <p:cNvSpPr/>
          <p:nvPr/>
        </p:nvSpPr>
        <p:spPr>
          <a:xfrm>
            <a:off x="2987824" y="3861756"/>
            <a:ext cx="432048" cy="19896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7F98730-FAA9-CB28-6B2F-5845DF15F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32" y="922360"/>
            <a:ext cx="8554637" cy="5231462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2014DDEE-260F-D6FE-E1DF-C26F11E3532B}"/>
              </a:ext>
            </a:extLst>
          </p:cNvPr>
          <p:cNvSpPr/>
          <p:nvPr/>
        </p:nvSpPr>
        <p:spPr>
          <a:xfrm>
            <a:off x="2663786" y="3463818"/>
            <a:ext cx="3780421" cy="2387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DD1540-CA7D-1A32-7572-FA2B42975B80}"/>
              </a:ext>
            </a:extLst>
          </p:cNvPr>
          <p:cNvSpPr txBox="1"/>
          <p:nvPr/>
        </p:nvSpPr>
        <p:spPr>
          <a:xfrm>
            <a:off x="2286000" y="2828836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now I want make sure that our </a:t>
            </a:r>
            <a:r>
              <a:rPr lang="en-US" dirty="0" err="1">
                <a:solidFill>
                  <a:schemeClr val="bg1"/>
                </a:solidFill>
              </a:rPr>
              <a:t>Dockerize</a:t>
            </a:r>
            <a:r>
              <a:rPr lang="en-US" dirty="0">
                <a:solidFill>
                  <a:schemeClr val="bg1"/>
                </a:solidFill>
              </a:rPr>
              <a:t> application is able to talk to my locally installed MongoDB database.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WE need to install MONGODB on our local machine…..</a:t>
            </a:r>
          </a:p>
        </p:txBody>
      </p:sp>
    </p:spTree>
    <p:extLst>
      <p:ext uri="{BB962C8B-B14F-4D97-AF65-F5344CB8AC3E}">
        <p14:creationId xmlns:p14="http://schemas.microsoft.com/office/powerpoint/2010/main" val="34716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17" grpId="0" animBg="1"/>
      <p:bldP spid="21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0</TotalTime>
  <Words>1773</Words>
  <Application>Microsoft Office PowerPoint</Application>
  <PresentationFormat>Presentazione su schermo (4:3)</PresentationFormat>
  <Paragraphs>171</Paragraphs>
  <Slides>25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1151</cp:revision>
  <dcterms:created xsi:type="dcterms:W3CDTF">2013-02-13T14:15:36Z</dcterms:created>
  <dcterms:modified xsi:type="dcterms:W3CDTF">2024-04-14T10:54:01Z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